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handoutMasterIdLst>
    <p:handoutMasterId r:id="rId24"/>
  </p:handoutMasterIdLst>
  <p:sldIdLst>
    <p:sldId id="256" r:id="rId2"/>
    <p:sldId id="258" r:id="rId3"/>
    <p:sldId id="266" r:id="rId4"/>
    <p:sldId id="267" r:id="rId5"/>
    <p:sldId id="268" r:id="rId6"/>
    <p:sldId id="269" r:id="rId7"/>
    <p:sldId id="259" r:id="rId8"/>
    <p:sldId id="260" r:id="rId9"/>
    <p:sldId id="271" r:id="rId10"/>
    <p:sldId id="277" r:id="rId11"/>
    <p:sldId id="261" r:id="rId12"/>
    <p:sldId id="272" r:id="rId13"/>
    <p:sldId id="262" r:id="rId14"/>
    <p:sldId id="273" r:id="rId15"/>
    <p:sldId id="263" r:id="rId16"/>
    <p:sldId id="274" r:id="rId17"/>
    <p:sldId id="264" r:id="rId18"/>
    <p:sldId id="275" r:id="rId19"/>
    <p:sldId id="265" r:id="rId20"/>
    <p:sldId id="276" r:id="rId21"/>
    <p:sldId id="270" r:id="rId22"/>
    <p:sldId id="278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3F1089B-34BB-4733-A45D-2B9F7EC985C9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AB72CB-F82C-4A34-8251-7974B836E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6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8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0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394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3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3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2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2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7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7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3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5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46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3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5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86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46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966585"/>
            <a:ext cx="8689976" cy="184341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Designing an effective</a:t>
            </a:r>
            <a:br>
              <a:rPr lang="en-US" sz="6000" dirty="0" smtClean="0"/>
            </a:br>
            <a:r>
              <a:rPr lang="en-US" sz="6000" dirty="0" smtClean="0"/>
              <a:t>sediment trap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84739"/>
            <a:ext cx="12192000" cy="1538614"/>
          </a:xfrm>
        </p:spPr>
        <p:txBody>
          <a:bodyPr>
            <a:normAutofit fontScale="70000" lnSpcReduction="20000"/>
          </a:bodyPr>
          <a:lstStyle/>
          <a:p>
            <a:pPr algn="l"/>
            <a:endParaRPr lang="en-US" i="1" dirty="0" smtClean="0"/>
          </a:p>
          <a:p>
            <a:pPr algn="l"/>
            <a:r>
              <a:rPr lang="en-US" i="1" dirty="0" smtClean="0"/>
              <a:t>			</a:t>
            </a:r>
            <a:r>
              <a:rPr lang="en-US" sz="2400" i="1" dirty="0" smtClean="0">
                <a:solidFill>
                  <a:srgbClr val="00B050"/>
                </a:solidFill>
              </a:rPr>
              <a:t>Written by:	</a:t>
            </a:r>
            <a:r>
              <a:rPr lang="en-US" sz="2400" i="1" dirty="0" err="1" smtClean="0">
                <a:solidFill>
                  <a:srgbClr val="00B050"/>
                </a:solidFill>
              </a:rPr>
              <a:t>richard</a:t>
            </a:r>
            <a:r>
              <a:rPr lang="en-US" sz="2400" i="1" dirty="0" smtClean="0">
                <a:solidFill>
                  <a:srgbClr val="00B050"/>
                </a:solidFill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</a:rPr>
              <a:t>l.</a:t>
            </a:r>
            <a:r>
              <a:rPr lang="en-US" sz="2400" i="1" dirty="0" smtClean="0">
                <a:solidFill>
                  <a:srgbClr val="00B050"/>
                </a:solidFill>
              </a:rPr>
              <a:t> Snyder, </a:t>
            </a:r>
            <a:r>
              <a:rPr lang="en-US" sz="2400" i="1" dirty="0" err="1" smtClean="0">
                <a:solidFill>
                  <a:srgbClr val="00B050"/>
                </a:solidFill>
              </a:rPr>
              <a:t>cpesc</a:t>
            </a:r>
            <a:endParaRPr lang="en-US" sz="2400" i="1" dirty="0" smtClean="0">
              <a:solidFill>
                <a:srgbClr val="00B050"/>
              </a:solidFill>
            </a:endParaRPr>
          </a:p>
          <a:p>
            <a:pPr algn="l"/>
            <a:r>
              <a:rPr lang="en-US" sz="2400" i="1" dirty="0" smtClean="0">
                <a:solidFill>
                  <a:srgbClr val="00B050"/>
                </a:solidFill>
              </a:rPr>
              <a:t>					resource conservationist</a:t>
            </a:r>
            <a:endParaRPr lang="en-US" sz="2400" i="1" dirty="0">
              <a:solidFill>
                <a:srgbClr val="00B050"/>
              </a:solidFill>
            </a:endParaRPr>
          </a:p>
          <a:p>
            <a:pPr algn="l"/>
            <a:r>
              <a:rPr lang="en-US" sz="2400" i="1" dirty="0" smtClean="0">
                <a:solidFill>
                  <a:srgbClr val="00B050"/>
                </a:solidFill>
              </a:rPr>
              <a:t>					Dauphin county conservation district</a:t>
            </a:r>
          </a:p>
          <a:p>
            <a:pPr algn="l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60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18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Embankment sediment trap (cont.)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4321480"/>
            <a:ext cx="10363826" cy="186637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Minimum Embankment spillway width:</a:t>
            </a:r>
          </a:p>
          <a:p>
            <a:pPr lvl="1"/>
            <a:r>
              <a:rPr lang="en-US" sz="2000" dirty="0"/>
              <a:t>Discharging into a waterway = </a:t>
            </a:r>
            <a:r>
              <a:rPr lang="en-US" sz="2000" dirty="0">
                <a:solidFill>
                  <a:srgbClr val="FF0000"/>
                </a:solidFill>
              </a:rPr>
              <a:t>2 x tributary </a:t>
            </a:r>
            <a:r>
              <a:rPr lang="en-US" sz="2000" dirty="0" smtClean="0">
                <a:solidFill>
                  <a:srgbClr val="FF0000"/>
                </a:solidFill>
              </a:rPr>
              <a:t>acre </a:t>
            </a:r>
            <a:r>
              <a:rPr lang="en-US" sz="2000" dirty="0">
                <a:solidFill>
                  <a:srgbClr val="FF0000"/>
                </a:solidFill>
              </a:rPr>
              <a:t>(in Feet)</a:t>
            </a:r>
          </a:p>
          <a:p>
            <a:pPr lvl="1"/>
            <a:r>
              <a:rPr lang="en-US" sz="2000" dirty="0"/>
              <a:t>Not discharging into a waterway = </a:t>
            </a:r>
            <a:r>
              <a:rPr lang="en-US" sz="2000" dirty="0">
                <a:solidFill>
                  <a:srgbClr val="FF0000"/>
                </a:solidFill>
              </a:rPr>
              <a:t>6 x tributary </a:t>
            </a:r>
            <a:r>
              <a:rPr lang="en-US" sz="2000" dirty="0" smtClean="0">
                <a:solidFill>
                  <a:srgbClr val="FF0000"/>
                </a:solidFill>
              </a:rPr>
              <a:t>acre </a:t>
            </a:r>
            <a:r>
              <a:rPr lang="en-US" sz="2000" dirty="0">
                <a:solidFill>
                  <a:srgbClr val="FF0000"/>
                </a:solidFill>
              </a:rPr>
              <a:t>(in feet)</a:t>
            </a:r>
          </a:p>
          <a:p>
            <a:r>
              <a:rPr lang="en-US" sz="2400" dirty="0" smtClean="0"/>
              <a:t>Maximum spillway side slope = </a:t>
            </a:r>
            <a:r>
              <a:rPr lang="en-US" sz="2400" dirty="0" smtClean="0">
                <a:solidFill>
                  <a:srgbClr val="FF0000"/>
                </a:solidFill>
              </a:rPr>
              <a:t>2H:1V</a:t>
            </a: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Picture 5" descr="May 08, 2006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6595" y="1540702"/>
            <a:ext cx="3223948" cy="2592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4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Barrel/riser sediment trap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3205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218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Barrel/riser sediment trap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1878905"/>
            <a:ext cx="10363826" cy="409633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moderate </a:t>
            </a:r>
            <a:r>
              <a:rPr lang="en-US" sz="2400" dirty="0" smtClean="0"/>
              <a:t>sediment removal efficiency</a:t>
            </a:r>
            <a:r>
              <a:rPr lang="en-US" sz="2400" dirty="0" smtClean="0">
                <a:solidFill>
                  <a:srgbClr val="FF0000"/>
                </a:solidFill>
              </a:rPr>
              <a:t> (HQ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/>
          </a:p>
          <a:p>
            <a:r>
              <a:rPr lang="en-US" sz="2400" dirty="0"/>
              <a:t>Sediment removal efficiency </a:t>
            </a:r>
            <a:r>
              <a:rPr lang="en-US" sz="2400" dirty="0" smtClean="0"/>
              <a:t>increased </a:t>
            </a:r>
            <a:r>
              <a:rPr lang="en-US" sz="2400" dirty="0"/>
              <a:t>by </a:t>
            </a:r>
            <a:r>
              <a:rPr lang="en-US" sz="2400" dirty="0" smtClean="0"/>
              <a:t>substituting a skimmer for the perforated riser…</a:t>
            </a:r>
            <a:r>
              <a:rPr lang="en-US" sz="2400" dirty="0" smtClean="0">
                <a:solidFill>
                  <a:srgbClr val="FF0000"/>
                </a:solidFill>
              </a:rPr>
              <a:t>high </a:t>
            </a:r>
            <a:r>
              <a:rPr lang="en-US" sz="2400" dirty="0">
                <a:solidFill>
                  <a:srgbClr val="FF0000"/>
                </a:solidFill>
              </a:rPr>
              <a:t>efficiency rating (HQ &amp; </a:t>
            </a:r>
            <a:r>
              <a:rPr lang="en-US" sz="2400" dirty="0" err="1">
                <a:solidFill>
                  <a:srgbClr val="FF0000"/>
                </a:solidFill>
              </a:rPr>
              <a:t>ev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400" dirty="0" smtClean="0"/>
              <a:t>Discharge capacity = </a:t>
            </a:r>
            <a:r>
              <a:rPr lang="en-US" sz="2400" dirty="0" smtClean="0">
                <a:solidFill>
                  <a:srgbClr val="FF0000"/>
                </a:solidFill>
              </a:rPr>
              <a:t>1.5 </a:t>
            </a:r>
            <a:r>
              <a:rPr lang="en-US" sz="2400" dirty="0" err="1" smtClean="0">
                <a:solidFill>
                  <a:srgbClr val="FF0000"/>
                </a:solidFill>
              </a:rPr>
              <a:t>cfs</a:t>
            </a:r>
            <a:r>
              <a:rPr lang="en-US" sz="2400" dirty="0" smtClean="0">
                <a:solidFill>
                  <a:srgbClr val="FF0000"/>
                </a:solidFill>
              </a:rPr>
              <a:t>/tributary acre</a:t>
            </a:r>
            <a:endParaRPr lang="en-US" sz="2400" dirty="0" smtClean="0"/>
          </a:p>
          <a:p>
            <a:pPr lvl="1"/>
            <a:r>
              <a:rPr lang="en-US" sz="2000" dirty="0" smtClean="0"/>
              <a:t>Orifice flow</a:t>
            </a:r>
          </a:p>
          <a:p>
            <a:pPr lvl="1"/>
            <a:r>
              <a:rPr lang="en-US" sz="2000" dirty="0" smtClean="0"/>
              <a:t>Weir flow</a:t>
            </a:r>
          </a:p>
          <a:p>
            <a:pPr lvl="1"/>
            <a:r>
              <a:rPr lang="en-US" sz="2000" dirty="0" smtClean="0"/>
              <a:t>Pipe flow</a:t>
            </a:r>
          </a:p>
          <a:p>
            <a:pPr lvl="1"/>
            <a:r>
              <a:rPr lang="en-US" sz="2000" dirty="0" smtClean="0"/>
              <a:t>Standard </a:t>
            </a:r>
            <a:r>
              <a:rPr lang="en-US" sz="2000" dirty="0" err="1" smtClean="0"/>
              <a:t>e&amp;s</a:t>
            </a:r>
            <a:r>
              <a:rPr lang="en-US" sz="2000" dirty="0" smtClean="0"/>
              <a:t> worksheet #17 and/or similar demonstration</a:t>
            </a:r>
          </a:p>
          <a:p>
            <a:r>
              <a:rPr lang="en-US" sz="2400" dirty="0" smtClean="0"/>
              <a:t>Perforations = </a:t>
            </a:r>
            <a:r>
              <a:rPr lang="en-US" sz="2400" dirty="0" smtClean="0">
                <a:solidFill>
                  <a:srgbClr val="FF0000"/>
                </a:solidFill>
              </a:rPr>
              <a:t>One 1” diameter hole/vertical foot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167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Dry barrel/riser sediment trap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78279" y="2214694"/>
            <a:ext cx="8142543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949" y="555888"/>
            <a:ext cx="10364451" cy="85955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Dry barrel/riser sediment trap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1039" y="1515321"/>
            <a:ext cx="11198269" cy="445959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low </a:t>
            </a:r>
            <a:r>
              <a:rPr lang="en-US" sz="2600" dirty="0"/>
              <a:t>sediment removal </a:t>
            </a:r>
            <a:r>
              <a:rPr lang="en-US" sz="2600" dirty="0" smtClean="0"/>
              <a:t>efficiency…</a:t>
            </a:r>
            <a:r>
              <a:rPr lang="en-US" sz="2600" dirty="0" smtClean="0">
                <a:solidFill>
                  <a:srgbClr val="FF0000"/>
                </a:solidFill>
              </a:rPr>
              <a:t> not an </a:t>
            </a:r>
            <a:r>
              <a:rPr lang="en-US" sz="2600" dirty="0" err="1" smtClean="0">
                <a:solidFill>
                  <a:srgbClr val="FF0000"/>
                </a:solidFill>
              </a:rPr>
              <a:t>abact</a:t>
            </a:r>
            <a:r>
              <a:rPr lang="en-US" sz="2600" dirty="0" smtClean="0">
                <a:solidFill>
                  <a:srgbClr val="FF0000"/>
                </a:solidFill>
              </a:rPr>
              <a:t> bmp</a:t>
            </a:r>
          </a:p>
          <a:p>
            <a:r>
              <a:rPr lang="en-US" sz="2600" dirty="0"/>
              <a:t>Sediment removal efficiency increased by </a:t>
            </a:r>
            <a:r>
              <a:rPr lang="en-US" sz="2600" dirty="0" smtClean="0"/>
              <a:t>anchoring </a:t>
            </a:r>
            <a:r>
              <a:rPr lang="en-US" sz="2600" dirty="0"/>
              <a:t>a </a:t>
            </a:r>
            <a:r>
              <a:rPr lang="en-US" sz="2600" dirty="0" smtClean="0"/>
              <a:t>6” layer of compost on top of the </a:t>
            </a:r>
            <a:r>
              <a:rPr lang="en-US" sz="2600" dirty="0" err="1" smtClean="0"/>
              <a:t>aashto</a:t>
            </a:r>
            <a:r>
              <a:rPr lang="en-US" sz="2600" dirty="0" smtClean="0"/>
              <a:t> #57 stone…</a:t>
            </a:r>
            <a:r>
              <a:rPr lang="en-US" sz="2600" dirty="0" smtClean="0">
                <a:solidFill>
                  <a:srgbClr val="FF0000"/>
                </a:solidFill>
              </a:rPr>
              <a:t>moderate </a:t>
            </a:r>
            <a:r>
              <a:rPr lang="en-US" sz="2600" dirty="0">
                <a:solidFill>
                  <a:srgbClr val="FF0000"/>
                </a:solidFill>
              </a:rPr>
              <a:t>efficiency rating (</a:t>
            </a:r>
            <a:r>
              <a:rPr lang="en-US" sz="2600" dirty="0" smtClean="0">
                <a:solidFill>
                  <a:srgbClr val="FF0000"/>
                </a:solidFill>
              </a:rPr>
              <a:t>HQ)</a:t>
            </a:r>
            <a:endParaRPr lang="en-US" sz="2600" dirty="0">
              <a:solidFill>
                <a:srgbClr val="FF0000"/>
              </a:solidFill>
            </a:endParaRPr>
          </a:p>
          <a:p>
            <a:r>
              <a:rPr lang="en-US" sz="2600" dirty="0" smtClean="0"/>
              <a:t>In </a:t>
            </a:r>
            <a:r>
              <a:rPr lang="en-US" sz="2600" dirty="0" err="1" smtClean="0">
                <a:solidFill>
                  <a:srgbClr val="FF0000"/>
                </a:solidFill>
              </a:rPr>
              <a:t>hq</a:t>
            </a:r>
            <a:r>
              <a:rPr lang="en-US" sz="2600" dirty="0" smtClean="0">
                <a:solidFill>
                  <a:srgbClr val="FF0000"/>
                </a:solidFill>
              </a:rPr>
              <a:t> or </a:t>
            </a:r>
            <a:r>
              <a:rPr lang="en-US" sz="2600" dirty="0" err="1" smtClean="0">
                <a:solidFill>
                  <a:srgbClr val="FF0000"/>
                </a:solidFill>
              </a:rPr>
              <a:t>ev</a:t>
            </a:r>
            <a:r>
              <a:rPr lang="en-US" sz="2600" dirty="0" smtClean="0"/>
              <a:t>, either add a 6” layer of compost on top of the </a:t>
            </a:r>
            <a:r>
              <a:rPr lang="en-US" sz="2600" dirty="0" err="1" smtClean="0"/>
              <a:t>aashto</a:t>
            </a:r>
            <a:r>
              <a:rPr lang="en-US" sz="2600" dirty="0" smtClean="0"/>
              <a:t> #57 stone or replace the </a:t>
            </a:r>
            <a:r>
              <a:rPr lang="en-US" sz="2600" dirty="0" err="1" smtClean="0"/>
              <a:t>aashto</a:t>
            </a:r>
            <a:r>
              <a:rPr lang="en-US" sz="2600" dirty="0" smtClean="0"/>
              <a:t> #57 stone with suitable compost sock</a:t>
            </a:r>
          </a:p>
          <a:p>
            <a:r>
              <a:rPr lang="en-US" sz="2600" dirty="0"/>
              <a:t>Discharge capacity is the same as a barrel/riser sediment trap</a:t>
            </a:r>
          </a:p>
          <a:p>
            <a:r>
              <a:rPr lang="en-US" sz="2600" dirty="0" smtClean="0"/>
              <a:t>Similar to a barrel/riser sediment trap, except for:</a:t>
            </a:r>
          </a:p>
          <a:p>
            <a:pPr lvl="1"/>
            <a:r>
              <a:rPr lang="en-US" sz="2200" dirty="0" smtClean="0"/>
              <a:t>2” thick layer of AASHTO #57 stone installed around the perforated riser</a:t>
            </a:r>
          </a:p>
          <a:p>
            <a:pPr lvl="1"/>
            <a:r>
              <a:rPr lang="en-US" sz="2200" dirty="0" smtClean="0"/>
              <a:t>one 1” diameter perforation at the sediment trap’s bottom elevation</a:t>
            </a:r>
          </a:p>
        </p:txBody>
      </p:sp>
    </p:spTree>
    <p:extLst>
      <p:ext uri="{BB962C8B-B14F-4D97-AF65-F5344CB8AC3E}">
        <p14:creationId xmlns:p14="http://schemas.microsoft.com/office/powerpoint/2010/main" val="8924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Type m inlet sediment trap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0" y="2214693"/>
            <a:ext cx="4565649" cy="34242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95" y="2214694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9505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Type m inlet sediment trap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2342694"/>
          </a:xfrm>
        </p:spPr>
        <p:txBody>
          <a:bodyPr>
            <a:normAutofit/>
          </a:bodyPr>
          <a:lstStyle/>
          <a:p>
            <a:r>
              <a:rPr lang="en-US" sz="2400" dirty="0"/>
              <a:t>Discharge capacity is the same as a barrel/riser sediment </a:t>
            </a:r>
            <a:r>
              <a:rPr lang="en-US" sz="2400" dirty="0" smtClean="0"/>
              <a:t>trap</a:t>
            </a:r>
          </a:p>
          <a:p>
            <a:r>
              <a:rPr lang="en-US" sz="2400" dirty="0" smtClean="0"/>
              <a:t>Appurtenance(s) shall be securely attached to the type m inlet</a:t>
            </a:r>
          </a:p>
          <a:p>
            <a:pPr lvl="1"/>
            <a:r>
              <a:rPr lang="en-US" sz="2000" dirty="0" smtClean="0"/>
              <a:t>Watertight seals on all joints</a:t>
            </a:r>
            <a:endParaRPr lang="en-US" sz="2000" dirty="0"/>
          </a:p>
          <a:p>
            <a:r>
              <a:rPr lang="en-US" sz="2400" dirty="0" smtClean="0"/>
              <a:t>ease of converting to a permanent </a:t>
            </a:r>
            <a:r>
              <a:rPr lang="en-US" sz="2400" dirty="0" err="1" smtClean="0"/>
              <a:t>swm</a:t>
            </a:r>
            <a:r>
              <a:rPr lang="en-US" sz="2400" dirty="0" smtClean="0"/>
              <a:t>/</a:t>
            </a:r>
            <a:r>
              <a:rPr lang="en-US" sz="2400" dirty="0" err="1" smtClean="0"/>
              <a:t>pcsm</a:t>
            </a:r>
            <a:r>
              <a:rPr lang="en-US" sz="2400" dirty="0" smtClean="0"/>
              <a:t> bmp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12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Concrete riser with temporary dewatering holes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8645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Concrete riser with temporary dewatering holes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2217434"/>
          </a:xfrm>
        </p:spPr>
        <p:txBody>
          <a:bodyPr/>
          <a:lstStyle/>
          <a:p>
            <a:r>
              <a:rPr lang="en-US" sz="2400" dirty="0"/>
              <a:t>Discharge capacity is the same as a barrel/riser sediment trap</a:t>
            </a:r>
          </a:p>
          <a:p>
            <a:r>
              <a:rPr lang="en-US" sz="2400" dirty="0"/>
              <a:t>Appurtenance(s) shall be securely attached to the type m inlet</a:t>
            </a:r>
          </a:p>
          <a:p>
            <a:pPr lvl="1"/>
            <a:r>
              <a:rPr lang="en-US" sz="2000" dirty="0"/>
              <a:t>Watertight seals on all joints</a:t>
            </a:r>
          </a:p>
          <a:p>
            <a:r>
              <a:rPr lang="en-US" sz="2400" dirty="0"/>
              <a:t>ease of converting to a permanent </a:t>
            </a:r>
            <a:r>
              <a:rPr lang="en-US" sz="2400" dirty="0" err="1"/>
              <a:t>swm</a:t>
            </a:r>
            <a:r>
              <a:rPr lang="en-US" sz="2400" dirty="0"/>
              <a:t>/</a:t>
            </a:r>
            <a:r>
              <a:rPr lang="en-US" sz="2400" dirty="0" err="1"/>
              <a:t>pcsm</a:t>
            </a:r>
            <a:r>
              <a:rPr lang="en-US" sz="2400" dirty="0"/>
              <a:t> </a:t>
            </a:r>
            <a:r>
              <a:rPr lang="en-US" sz="2400" dirty="0" smtClean="0"/>
              <a:t>bmp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Compost sock sediment trap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6991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75" y="3612238"/>
            <a:ext cx="10364451" cy="1596177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“Financial and other support for this project is provided by the Pennsylvania association of conservation districts, </a:t>
            </a:r>
            <a:r>
              <a:rPr lang="en-US" sz="2000" i="1" dirty="0" err="1" smtClean="0"/>
              <a:t>inc.</a:t>
            </a:r>
            <a:r>
              <a:rPr lang="en-US" sz="2000" i="1" dirty="0" smtClean="0"/>
              <a:t> through a grant from the Pennsylvania department of environmental protection under section 319 of the clean water act, administered by the </a:t>
            </a:r>
            <a:r>
              <a:rPr lang="en-US" sz="2000" i="1" dirty="0" err="1" smtClean="0"/>
              <a:t>U.s.</a:t>
            </a:r>
            <a:r>
              <a:rPr lang="en-US" sz="2000" i="1" dirty="0" smtClean="0"/>
              <a:t> environmental protection agency.”</a:t>
            </a:r>
            <a:endParaRPr lang="en-US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7" y="363253"/>
            <a:ext cx="4655508" cy="27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Compost sock sediment trap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831209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high </a:t>
            </a:r>
            <a:r>
              <a:rPr lang="en-US" sz="2400" dirty="0"/>
              <a:t>sediment removal </a:t>
            </a:r>
            <a:r>
              <a:rPr lang="en-US" sz="2400" dirty="0" smtClean="0"/>
              <a:t>efficiency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</a:rPr>
              <a:t>hq</a:t>
            </a:r>
            <a:r>
              <a:rPr lang="en-US" sz="2400" dirty="0" smtClean="0">
                <a:solidFill>
                  <a:srgbClr val="FF0000"/>
                </a:solidFill>
              </a:rPr>
              <a:t> or </a:t>
            </a:r>
            <a:r>
              <a:rPr lang="en-US" sz="2400" dirty="0" err="1" smtClean="0">
                <a:solidFill>
                  <a:srgbClr val="FF0000"/>
                </a:solidFill>
              </a:rPr>
              <a:t>ev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Considered “flow-through”…thus, a spillway is not required</a:t>
            </a:r>
          </a:p>
          <a:p>
            <a:r>
              <a:rPr lang="en-US" sz="2400" dirty="0" smtClean="0"/>
              <a:t>Create relatively little earth disturbance</a:t>
            </a:r>
          </a:p>
          <a:p>
            <a:r>
              <a:rPr lang="en-US" sz="2400" dirty="0" smtClean="0"/>
              <a:t>Upon removal, compost can be used as a vegetative growth medium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Outlet protection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Sediment trap outlet basin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9707" y="3051175"/>
            <a:ext cx="4929634" cy="27400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Riprap apron</a:t>
            </a:r>
            <a:endParaRPr lang="en-US" sz="2400" dirty="0"/>
          </a:p>
        </p:txBody>
      </p:sp>
      <p:pic>
        <p:nvPicPr>
          <p:cNvPr id="11" name="Picture 9" descr="April 20, 2006 00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5962" y="3051175"/>
            <a:ext cx="5202264" cy="274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2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96924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Q&amp;a</a:t>
            </a:r>
            <a:r>
              <a:rPr lang="en-US" sz="4800" dirty="0" smtClean="0"/>
              <a:t>/program evaluation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26" y="1415442"/>
            <a:ext cx="8250269" cy="4609577"/>
          </a:xfrm>
        </p:spPr>
      </p:pic>
    </p:spTree>
    <p:extLst>
      <p:ext uri="{BB962C8B-B14F-4D97-AF65-F5344CB8AC3E}">
        <p14:creationId xmlns:p14="http://schemas.microsoft.com/office/powerpoint/2010/main" val="30268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Design criteria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Maximum permissible drainage area = </a:t>
            </a:r>
            <a:r>
              <a:rPr lang="en-US" sz="2400" dirty="0" smtClean="0">
                <a:solidFill>
                  <a:srgbClr val="FF0000"/>
                </a:solidFill>
              </a:rPr>
              <a:t>5.o Acres</a:t>
            </a:r>
            <a:endParaRPr lang="en-US" sz="2400" dirty="0" smtClean="0"/>
          </a:p>
          <a:p>
            <a:r>
              <a:rPr lang="en-US" sz="2400" dirty="0" smtClean="0"/>
              <a:t>Access for construction, maintenance, and conversion/removal</a:t>
            </a:r>
          </a:p>
          <a:p>
            <a:r>
              <a:rPr lang="en-US" sz="2400" dirty="0" smtClean="0"/>
              <a:t>Minimum storage volume = </a:t>
            </a:r>
            <a:r>
              <a:rPr lang="en-US" sz="2400" dirty="0" smtClean="0">
                <a:solidFill>
                  <a:srgbClr val="FF0000"/>
                </a:solidFill>
              </a:rPr>
              <a:t>2000 </a:t>
            </a:r>
            <a:r>
              <a:rPr lang="en-US" sz="2400" dirty="0" err="1" smtClean="0">
                <a:solidFill>
                  <a:srgbClr val="FF0000"/>
                </a:solidFill>
              </a:rPr>
              <a:t>cf</a:t>
            </a:r>
            <a:r>
              <a:rPr lang="en-US" sz="2400" dirty="0" smtClean="0">
                <a:solidFill>
                  <a:srgbClr val="FF0000"/>
                </a:solidFill>
              </a:rPr>
              <a:t>/tributary acre</a:t>
            </a:r>
            <a:endParaRPr lang="en-US" sz="2400" dirty="0" smtClean="0"/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700 </a:t>
            </a:r>
            <a:r>
              <a:rPr lang="en-US" sz="2000" dirty="0" err="1" smtClean="0">
                <a:solidFill>
                  <a:srgbClr val="FF0000"/>
                </a:solidFill>
              </a:rPr>
              <a:t>cf</a:t>
            </a:r>
            <a:r>
              <a:rPr lang="en-US" sz="2000" dirty="0" smtClean="0">
                <a:solidFill>
                  <a:srgbClr val="FF0000"/>
                </a:solidFill>
              </a:rPr>
              <a:t>/tributary acre is considered sediment storage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1300 </a:t>
            </a:r>
            <a:r>
              <a:rPr lang="en-US" sz="2000" dirty="0" err="1" smtClean="0">
                <a:solidFill>
                  <a:srgbClr val="FF0000"/>
                </a:solidFill>
              </a:rPr>
              <a:t>cf</a:t>
            </a:r>
            <a:r>
              <a:rPr lang="en-US" sz="2000" dirty="0" smtClean="0">
                <a:solidFill>
                  <a:srgbClr val="FF0000"/>
                </a:solidFill>
              </a:rPr>
              <a:t>/tributary acre is considered dewatering zone</a:t>
            </a:r>
            <a:endParaRPr lang="en-US" sz="2000" dirty="0" smtClean="0"/>
          </a:p>
          <a:p>
            <a:pPr lvl="2"/>
            <a:r>
              <a:rPr lang="en-US" sz="2000" dirty="0" smtClean="0"/>
              <a:t>Standard </a:t>
            </a:r>
            <a:r>
              <a:rPr lang="en-US" sz="2000" dirty="0" err="1" smtClean="0"/>
              <a:t>e&amp;s</a:t>
            </a:r>
            <a:r>
              <a:rPr lang="en-US" sz="2000" dirty="0" smtClean="0"/>
              <a:t> worksheet #14 and/or stage-storage data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00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Design criteria (cont.)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4909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Increased surface area increases trapping efficiency</a:t>
            </a:r>
          </a:p>
          <a:p>
            <a:r>
              <a:rPr lang="en-US" sz="2400" dirty="0" smtClean="0"/>
              <a:t>conversion into an infiltration/PCSM BMP</a:t>
            </a:r>
          </a:p>
          <a:p>
            <a:r>
              <a:rPr lang="en-US" sz="2400" dirty="0" smtClean="0"/>
              <a:t>Recommendation for a Stone berm</a:t>
            </a:r>
          </a:p>
          <a:p>
            <a:r>
              <a:rPr lang="en-US" sz="2400" dirty="0" smtClean="0"/>
              <a:t>Minimum flow length to width ratio = </a:t>
            </a:r>
            <a:r>
              <a:rPr lang="en-US" sz="2400" dirty="0" smtClean="0">
                <a:solidFill>
                  <a:srgbClr val="FF0000"/>
                </a:solidFill>
              </a:rPr>
              <a:t>4L:1w (special protection) &amp; 2L:1w (non-special protection)</a:t>
            </a:r>
            <a:endParaRPr lang="en-US" sz="2400" dirty="0" smtClean="0"/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Minimum length (l) of flow = 10 feet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Baffles??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Sediment </a:t>
            </a:r>
            <a:r>
              <a:rPr lang="en-US" sz="2000" dirty="0" err="1" smtClean="0">
                <a:solidFill>
                  <a:srgbClr val="FF0000"/>
                </a:solidFill>
              </a:rPr>
              <a:t>forebay</a:t>
            </a:r>
            <a:r>
              <a:rPr lang="en-US" sz="2000" dirty="0" smtClean="0">
                <a:solidFill>
                  <a:srgbClr val="FF0000"/>
                </a:solidFill>
              </a:rPr>
              <a:t>/turbidity curtain??</a:t>
            </a:r>
          </a:p>
        </p:txBody>
      </p:sp>
    </p:spTree>
    <p:extLst>
      <p:ext uri="{BB962C8B-B14F-4D97-AF65-F5344CB8AC3E}">
        <p14:creationId xmlns:p14="http://schemas.microsoft.com/office/powerpoint/2010/main" val="10205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Design criteria (cont.)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3573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Discharge to </a:t>
            </a:r>
            <a:r>
              <a:rPr lang="en-US" sz="2400" dirty="0" smtClean="0">
                <a:solidFill>
                  <a:srgbClr val="00B050"/>
                </a:solidFill>
              </a:rPr>
              <a:t>stable, erosion resistant area</a:t>
            </a:r>
            <a:r>
              <a:rPr lang="en-US" sz="2400" dirty="0" smtClean="0"/>
              <a:t> and not create offsite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problems</a:t>
            </a:r>
          </a:p>
          <a:p>
            <a:pPr lvl="1"/>
            <a:r>
              <a:rPr lang="en-US" sz="2000" dirty="0" smtClean="0"/>
              <a:t>Considerations:</a:t>
            </a:r>
          </a:p>
          <a:p>
            <a:pPr lvl="2"/>
            <a:r>
              <a:rPr lang="en-US" sz="2000" dirty="0" smtClean="0"/>
              <a:t>Discharging down a long or steep slope</a:t>
            </a:r>
          </a:p>
          <a:p>
            <a:pPr lvl="3"/>
            <a:r>
              <a:rPr lang="en-US" sz="2000" dirty="0" smtClean="0"/>
              <a:t>Barrel/riser spillway or skimmer spillway with a temporary slope pipe</a:t>
            </a:r>
          </a:p>
          <a:p>
            <a:pPr lvl="2"/>
            <a:r>
              <a:rPr lang="en-US" sz="2000" dirty="0" smtClean="0"/>
              <a:t>Suitable outlet protection</a:t>
            </a:r>
          </a:p>
          <a:p>
            <a:pPr lvl="2"/>
            <a:r>
              <a:rPr lang="en-US" sz="2000" dirty="0" smtClean="0"/>
              <a:t>Offsite discharge analysis</a:t>
            </a:r>
          </a:p>
        </p:txBody>
      </p:sp>
    </p:spTree>
    <p:extLst>
      <p:ext uri="{BB962C8B-B14F-4D97-AF65-F5344CB8AC3E}">
        <p14:creationId xmlns:p14="http://schemas.microsoft.com/office/powerpoint/2010/main" val="14253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2529"/>
            <a:ext cx="10364451" cy="734294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Design </a:t>
            </a:r>
            <a:r>
              <a:rPr lang="en-US" sz="5300" dirty="0" smtClean="0"/>
              <a:t>criteria</a:t>
            </a:r>
            <a:r>
              <a:rPr lang="en-US" sz="4800" dirty="0" smtClean="0"/>
              <a:t> (cont.)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5025" y="876823"/>
            <a:ext cx="10363826" cy="52108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Minimum storage depth = </a:t>
            </a:r>
            <a:r>
              <a:rPr lang="en-US" sz="2400" dirty="0" smtClean="0">
                <a:solidFill>
                  <a:srgbClr val="FF0000"/>
                </a:solidFill>
              </a:rPr>
              <a:t>2.0 feet (1.o foot for sediment &amp; 1.0 foot for dewatering zone)</a:t>
            </a:r>
            <a:endParaRPr lang="en-US" sz="2400" dirty="0" smtClean="0"/>
          </a:p>
          <a:p>
            <a:r>
              <a:rPr lang="en-US" sz="2400" dirty="0" smtClean="0"/>
              <a:t>Ability to completely dewater the dewatering zone</a:t>
            </a:r>
          </a:p>
          <a:p>
            <a:pPr lvl="1"/>
            <a:r>
              <a:rPr lang="en-US" sz="2000" dirty="0" smtClean="0"/>
              <a:t>Desire for total dewatering requires adequate filtering</a:t>
            </a:r>
            <a:endParaRPr lang="en-US" sz="2400" dirty="0" smtClean="0"/>
          </a:p>
          <a:p>
            <a:r>
              <a:rPr lang="en-US" sz="2400" dirty="0" smtClean="0"/>
              <a:t>Maximum constructed embankment height = </a:t>
            </a:r>
            <a:r>
              <a:rPr lang="en-US" sz="2400" dirty="0" smtClean="0">
                <a:solidFill>
                  <a:srgbClr val="FF0000"/>
                </a:solidFill>
              </a:rPr>
              <a:t>5.0 feet (unless constructed as a permanent </a:t>
            </a:r>
            <a:r>
              <a:rPr lang="en-US" sz="2400" dirty="0" err="1" smtClean="0">
                <a:solidFill>
                  <a:srgbClr val="FF0000"/>
                </a:solidFill>
              </a:rPr>
              <a:t>swm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 smtClean="0">
                <a:solidFill>
                  <a:srgbClr val="FF0000"/>
                </a:solidFill>
              </a:rPr>
              <a:t>pcsm</a:t>
            </a:r>
            <a:r>
              <a:rPr lang="en-US" sz="2400" dirty="0" smtClean="0">
                <a:solidFill>
                  <a:srgbClr val="FF0000"/>
                </a:solidFill>
              </a:rPr>
              <a:t> BMP)</a:t>
            </a:r>
            <a:endParaRPr lang="en-US" sz="2400" dirty="0" smtClean="0"/>
          </a:p>
          <a:p>
            <a:pPr lvl="1"/>
            <a:r>
              <a:rPr lang="en-US" sz="2000" dirty="0" smtClean="0"/>
              <a:t>Consideration for a key trench</a:t>
            </a:r>
          </a:p>
          <a:p>
            <a:r>
              <a:rPr lang="en-US" sz="2400" dirty="0" smtClean="0"/>
              <a:t>Minimum embankment top width = </a:t>
            </a:r>
            <a:r>
              <a:rPr lang="en-US" sz="2400" dirty="0" smtClean="0">
                <a:solidFill>
                  <a:srgbClr val="FF0000"/>
                </a:solidFill>
              </a:rPr>
              <a:t>5.0 feet</a:t>
            </a:r>
            <a:endParaRPr lang="en-US" sz="2400" dirty="0" smtClean="0"/>
          </a:p>
          <a:p>
            <a:r>
              <a:rPr lang="en-US" sz="2400" dirty="0" smtClean="0"/>
              <a:t>Maximum embankment side slopes = </a:t>
            </a:r>
            <a:r>
              <a:rPr lang="en-US" sz="2400" dirty="0" smtClean="0">
                <a:solidFill>
                  <a:srgbClr val="FF0000"/>
                </a:solidFill>
              </a:rPr>
              <a:t>2H:1V</a:t>
            </a:r>
            <a:endParaRPr lang="en-US" sz="2400" dirty="0" smtClean="0"/>
          </a:p>
          <a:p>
            <a:r>
              <a:rPr lang="en-US" sz="2400" dirty="0" smtClean="0"/>
              <a:t>Minimum freeboard above maximum design water level = </a:t>
            </a:r>
            <a:r>
              <a:rPr lang="en-US" sz="2400" dirty="0" smtClean="0">
                <a:solidFill>
                  <a:srgbClr val="FF0000"/>
                </a:solidFill>
              </a:rPr>
              <a:t>1.0 Foot</a:t>
            </a:r>
            <a:endParaRPr lang="en-US" sz="2400" dirty="0" smtClean="0"/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4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Types of sediment traps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Embankment sediment trap</a:t>
            </a:r>
          </a:p>
          <a:p>
            <a:r>
              <a:rPr lang="en-US" sz="2400" dirty="0" smtClean="0"/>
              <a:t>Barrel/riser sediment trap</a:t>
            </a:r>
          </a:p>
          <a:p>
            <a:r>
              <a:rPr lang="en-US" sz="2400" dirty="0" smtClean="0"/>
              <a:t>Dry barrel/riser sediment trap</a:t>
            </a:r>
          </a:p>
          <a:p>
            <a:r>
              <a:rPr lang="en-US" sz="2400" dirty="0" smtClean="0"/>
              <a:t>Type m inlet sediment trap</a:t>
            </a:r>
          </a:p>
          <a:p>
            <a:r>
              <a:rPr lang="en-US" sz="2400" dirty="0" smtClean="0"/>
              <a:t>Concrete riser with temporary dewatering holes</a:t>
            </a:r>
          </a:p>
          <a:p>
            <a:r>
              <a:rPr lang="en-US" sz="2400" dirty="0" smtClean="0"/>
              <a:t>Compost sock sediment trap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61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Embankment sediment trap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4989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Embankment sediment trap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7184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Low </a:t>
            </a:r>
            <a:r>
              <a:rPr lang="en-US" sz="2400" dirty="0" smtClean="0"/>
              <a:t>sediment removal efficiency…</a:t>
            </a:r>
            <a:r>
              <a:rPr lang="en-US" sz="2400" dirty="0" smtClean="0">
                <a:solidFill>
                  <a:srgbClr val="FF0000"/>
                </a:solidFill>
              </a:rPr>
              <a:t>not an </a:t>
            </a:r>
            <a:r>
              <a:rPr lang="en-US" sz="2400" dirty="0" err="1" smtClean="0">
                <a:solidFill>
                  <a:srgbClr val="FF0000"/>
                </a:solidFill>
              </a:rPr>
              <a:t>abact</a:t>
            </a:r>
            <a:r>
              <a:rPr lang="en-US" sz="2400" dirty="0" smtClean="0">
                <a:solidFill>
                  <a:srgbClr val="FF0000"/>
                </a:solidFill>
              </a:rPr>
              <a:t> bmp</a:t>
            </a:r>
          </a:p>
          <a:p>
            <a:r>
              <a:rPr lang="en-US" sz="2400" dirty="0" smtClean="0"/>
              <a:t>sediment removal efficiency increased by adding both a 6” layer of compost &amp; a suitable netting…</a:t>
            </a:r>
            <a:r>
              <a:rPr lang="en-US" sz="2400" dirty="0" smtClean="0">
                <a:solidFill>
                  <a:srgbClr val="FF0000"/>
                </a:solidFill>
              </a:rPr>
              <a:t>moderate efficiency rating (HQ)</a:t>
            </a:r>
            <a:endParaRPr lang="en-US" sz="2400" dirty="0" smtClean="0"/>
          </a:p>
          <a:p>
            <a:r>
              <a:rPr lang="en-US" sz="2400" dirty="0" smtClean="0"/>
              <a:t>Sediment removal efficiency further increased by replacing the filter cloth with 24” compost socks…</a:t>
            </a:r>
            <a:r>
              <a:rPr lang="en-US" sz="2400" dirty="0" smtClean="0">
                <a:solidFill>
                  <a:srgbClr val="FF0000"/>
                </a:solidFill>
              </a:rPr>
              <a:t>high efficiency rating (HQ &amp; </a:t>
            </a:r>
            <a:r>
              <a:rPr lang="en-US" sz="2400" dirty="0" err="1" smtClean="0">
                <a:solidFill>
                  <a:srgbClr val="FF0000"/>
                </a:solidFill>
              </a:rPr>
              <a:t>ev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003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355</TotalTime>
  <Words>730</Words>
  <Application>Microsoft Office PowerPoint</Application>
  <PresentationFormat>Widescreen</PresentationFormat>
  <Paragraphs>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Tw Cen MT</vt:lpstr>
      <vt:lpstr>Droplet</vt:lpstr>
      <vt:lpstr>Designing an effective sediment trap</vt:lpstr>
      <vt:lpstr>“Financial and other support for this project is provided by the Pennsylvania association of conservation districts, inc. through a grant from the Pennsylvania department of environmental protection under section 319 of the clean water act, administered by the U.s. environmental protection agency.”</vt:lpstr>
      <vt:lpstr>Design criteria</vt:lpstr>
      <vt:lpstr>Design criteria (cont.)</vt:lpstr>
      <vt:lpstr>Design criteria (cont.)</vt:lpstr>
      <vt:lpstr>Design criteria (cont.)</vt:lpstr>
      <vt:lpstr>Types of sediment traps</vt:lpstr>
      <vt:lpstr>Embankment sediment trap</vt:lpstr>
      <vt:lpstr>Embankment sediment trap</vt:lpstr>
      <vt:lpstr>Embankment sediment trap (cont.)</vt:lpstr>
      <vt:lpstr>Barrel/riser sediment trap</vt:lpstr>
      <vt:lpstr>Barrel/riser sediment trap</vt:lpstr>
      <vt:lpstr>Dry barrel/riser sediment trap</vt:lpstr>
      <vt:lpstr>Dry barrel/riser sediment trap</vt:lpstr>
      <vt:lpstr>Type m inlet sediment trap</vt:lpstr>
      <vt:lpstr>Type m inlet sediment trap</vt:lpstr>
      <vt:lpstr>Concrete riser with temporary dewatering holes</vt:lpstr>
      <vt:lpstr>Concrete riser with temporary dewatering holes</vt:lpstr>
      <vt:lpstr>Compost sock sediment trap</vt:lpstr>
      <vt:lpstr>Compost sock sediment trap</vt:lpstr>
      <vt:lpstr>Outlet protection</vt:lpstr>
      <vt:lpstr>Q&amp;a/program evaluation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an effective sediment trap</dc:title>
  <dc:creator>Snyder, Richard L.</dc:creator>
  <cp:lastModifiedBy>Snyder, Richard L.</cp:lastModifiedBy>
  <cp:revision>36</cp:revision>
  <cp:lastPrinted>2017-03-23T17:31:11Z</cp:lastPrinted>
  <dcterms:created xsi:type="dcterms:W3CDTF">2017-03-21T14:59:01Z</dcterms:created>
  <dcterms:modified xsi:type="dcterms:W3CDTF">2017-03-23T17:31:25Z</dcterms:modified>
</cp:coreProperties>
</file>