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17" r:id="rId1"/>
  </p:sldMasterIdLst>
  <p:handoutMasterIdLst>
    <p:handoutMasterId r:id="rId20"/>
  </p:handoutMasterIdLst>
  <p:sldIdLst>
    <p:sldId id="256" r:id="rId2"/>
    <p:sldId id="258" r:id="rId3"/>
    <p:sldId id="266" r:id="rId4"/>
    <p:sldId id="279" r:id="rId5"/>
    <p:sldId id="267" r:id="rId6"/>
    <p:sldId id="281" r:id="rId7"/>
    <p:sldId id="268" r:id="rId8"/>
    <p:sldId id="259" r:id="rId9"/>
    <p:sldId id="282" r:id="rId10"/>
    <p:sldId id="285" r:id="rId11"/>
    <p:sldId id="286" r:id="rId12"/>
    <p:sldId id="283" r:id="rId13"/>
    <p:sldId id="284" r:id="rId14"/>
    <p:sldId id="280" r:id="rId15"/>
    <p:sldId id="287" r:id="rId16"/>
    <p:sldId id="271" r:id="rId17"/>
    <p:sldId id="277" r:id="rId18"/>
    <p:sldId id="278" r:id="rId19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309" autoAdjust="0"/>
    <p:restoredTop sz="94660"/>
  </p:normalViewPr>
  <p:slideViewPr>
    <p:cSldViewPr snapToGrid="0">
      <p:cViewPr varScale="1">
        <p:scale>
          <a:sx n="77" d="100"/>
          <a:sy n="77" d="100"/>
        </p:scale>
        <p:origin x="72" y="7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3F1089B-34BB-4733-A45D-2B9F7EC985C9}" type="datetimeFigureOut">
              <a:rPr lang="en-US" smtClean="0"/>
              <a:pPr/>
              <a:t>4/4/2017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5AB72CB-F82C-4A34-8251-7974B836E6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1699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8A87A34-81AB-432B-8DAE-1953F412C126}" type="datetimeFigureOut">
              <a:rPr lang="en-US" smtClean="0"/>
              <a:pPr/>
              <a:t>4/4/2017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0" y="-1"/>
            <a:ext cx="48768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>
          <a:xfrm>
            <a:off x="412744" y="680477"/>
            <a:ext cx="6096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Rectangle 39"/>
          <p:cNvSpPr/>
          <p:nvPr/>
        </p:nvSpPr>
        <p:spPr>
          <a:xfrm>
            <a:off x="358764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Rectangle 40"/>
          <p:cNvSpPr/>
          <p:nvPr/>
        </p:nvSpPr>
        <p:spPr>
          <a:xfrm>
            <a:off x="333360" y="680477"/>
            <a:ext cx="1219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Rectangle 41"/>
          <p:cNvSpPr/>
          <p:nvPr/>
        </p:nvSpPr>
        <p:spPr>
          <a:xfrm>
            <a:off x="295691" y="680477"/>
            <a:ext cx="1219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4343400"/>
            <a:ext cx="103632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2834640"/>
            <a:ext cx="103632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56" name="Rectangle 55"/>
          <p:cNvSpPr/>
          <p:nvPr/>
        </p:nvSpPr>
        <p:spPr>
          <a:xfrm>
            <a:off x="340388" y="5047394"/>
            <a:ext cx="97536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Rectangle 64"/>
          <p:cNvSpPr/>
          <p:nvPr/>
        </p:nvSpPr>
        <p:spPr>
          <a:xfrm>
            <a:off x="340388" y="4796819"/>
            <a:ext cx="97536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Rectangle 65"/>
          <p:cNvSpPr/>
          <p:nvPr/>
        </p:nvSpPr>
        <p:spPr>
          <a:xfrm>
            <a:off x="340388" y="4637685"/>
            <a:ext cx="97536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Rectangle 66"/>
          <p:cNvSpPr/>
          <p:nvPr/>
        </p:nvSpPr>
        <p:spPr>
          <a:xfrm>
            <a:off x="340388" y="4542559"/>
            <a:ext cx="97536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8A87A34-81AB-432B-8DAE-1953F412C126}" type="datetimeFigureOut">
              <a:rPr lang="en-US" smtClean="0"/>
              <a:pPr/>
              <a:t>4/4/2017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641600" cy="5851525"/>
          </a:xfrm>
        </p:spPr>
        <p:txBody>
          <a:bodyPr vert="eaVert"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40"/>
            <a:ext cx="78232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8A87A34-81AB-432B-8DAE-1953F412C126}" type="datetimeFigureOut">
              <a:rPr lang="en-US" smtClean="0"/>
              <a:pPr/>
              <a:t>4/4/2017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8A87A34-81AB-432B-8DAE-1953F412C126}" type="datetimeFigureOut">
              <a:rPr lang="en-US" smtClean="0"/>
              <a:pPr/>
              <a:t>4/4/2017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>
            <a:spLocks/>
          </p:cNvSpPr>
          <p:nvPr/>
        </p:nvSpPr>
        <p:spPr bwMode="auto">
          <a:xfrm>
            <a:off x="6438603" y="1073888"/>
            <a:ext cx="5762848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498621" y="0"/>
            <a:ext cx="7352715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 rot="5236414">
            <a:off x="6635304" y="1285480"/>
            <a:ext cx="4114800" cy="158496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924800" y="0"/>
            <a:ext cx="3657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7924800" y="4267200"/>
            <a:ext cx="42672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7924800" y="0"/>
            <a:ext cx="18288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7931152" y="4246564"/>
            <a:ext cx="2787649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7924800" y="4267200"/>
            <a:ext cx="2133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7924800" y="1371600"/>
            <a:ext cx="42672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7924800" y="1752600"/>
            <a:ext cx="42672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1320800" y="4267200"/>
            <a:ext cx="660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711200" y="4267200"/>
            <a:ext cx="7112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489099" y="2438400"/>
            <a:ext cx="75184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489099" y="2133600"/>
            <a:ext cx="75184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6096000" y="4267200"/>
            <a:ext cx="18288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2536" y="1351672"/>
            <a:ext cx="7624064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8A87A34-81AB-432B-8DAE-1953F412C126}" type="datetimeFigureOut">
              <a:rPr lang="en-US" smtClean="0"/>
              <a:pPr/>
              <a:t>4/4/2017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84213" y="402265"/>
            <a:ext cx="1133856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536" y="512064"/>
            <a:ext cx="10875264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 flipH="1">
            <a:off x="495384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 flipH="1">
            <a:off x="548145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 flipH="1">
            <a:off x="597933" y="680477"/>
            <a:ext cx="1219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H="1">
            <a:off x="635603" y="680477"/>
            <a:ext cx="1219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67304" y="680477"/>
            <a:ext cx="48768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12064"/>
            <a:ext cx="10972800" cy="9144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9125" y="17705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7125" y="17705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8A87A34-81AB-432B-8DAE-1953F412C126}" type="datetimeFigureOut">
              <a:rPr lang="en-US" smtClean="0"/>
              <a:pPr/>
              <a:t>4/4/2017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402266"/>
            <a:ext cx="11822773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099" y="512064"/>
            <a:ext cx="103632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09750"/>
            <a:ext cx="5386917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09750"/>
            <a:ext cx="5389033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459037"/>
            <a:ext cx="5386917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459037"/>
            <a:ext cx="5389033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8A87A34-81AB-432B-8DAE-1953F412C126}" type="datetimeFigureOut">
              <a:rPr lang="en-US" smtClean="0"/>
              <a:pPr/>
              <a:t>4/4/2017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17053" y="680477"/>
            <a:ext cx="6096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Rectangle 16"/>
          <p:cNvSpPr/>
          <p:nvPr/>
        </p:nvSpPr>
        <p:spPr>
          <a:xfrm>
            <a:off x="63073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Rectangle 17"/>
          <p:cNvSpPr/>
          <p:nvPr/>
        </p:nvSpPr>
        <p:spPr>
          <a:xfrm>
            <a:off x="37669" y="680477"/>
            <a:ext cx="1219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1219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Rectangle 19"/>
          <p:cNvSpPr/>
          <p:nvPr/>
        </p:nvSpPr>
        <p:spPr>
          <a:xfrm flipH="1">
            <a:off x="199693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252455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302243" y="680477"/>
            <a:ext cx="1219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 flipH="1">
            <a:off x="339912" y="680477"/>
            <a:ext cx="1219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Rectangle 29"/>
          <p:cNvSpPr/>
          <p:nvPr/>
        </p:nvSpPr>
        <p:spPr>
          <a:xfrm>
            <a:off x="371613" y="680477"/>
            <a:ext cx="48768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12064"/>
            <a:ext cx="103632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8A87A34-81AB-432B-8DAE-1953F412C126}" type="datetimeFigureOut">
              <a:rPr lang="en-US" smtClean="0"/>
              <a:pPr/>
              <a:t>4/4/2017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8A87A34-81AB-432B-8DAE-1953F412C126}" type="datetimeFigureOut">
              <a:rPr lang="en-US" smtClean="0"/>
              <a:pPr/>
              <a:t>4/4/2017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109728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435100"/>
            <a:ext cx="33528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0" y="1435100"/>
            <a:ext cx="73152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8A87A34-81AB-432B-8DAE-1953F412C126}" type="datetimeFigureOut">
              <a:rPr lang="en-US" smtClean="0"/>
              <a:pPr/>
              <a:t>4/4/2017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90709" y="0"/>
            <a:ext cx="1170432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484260" y="1885028"/>
            <a:ext cx="11710163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 rot="5400000">
            <a:off x="11374903" y="1197789"/>
            <a:ext cx="132763" cy="171288"/>
            <a:chOff x="6668087" y="1297746"/>
            <a:chExt cx="161840" cy="156602"/>
          </a:xfrm>
        </p:grpSpPr>
        <p:cxnSp>
          <p:nvCxnSpPr>
            <p:cNvPr id="15" name="Straight Connector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1219200" y="441252"/>
            <a:ext cx="9144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90709" y="1893781"/>
            <a:ext cx="1170432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1219200" y="1150144"/>
            <a:ext cx="9144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grpSp>
        <p:nvGrpSpPr>
          <p:cNvPr id="14" name="Group 13"/>
          <p:cNvGrpSpPr/>
          <p:nvPr/>
        </p:nvGrpSpPr>
        <p:grpSpPr>
          <a:xfrm rot="5400000">
            <a:off x="11578103" y="1350189"/>
            <a:ext cx="132763" cy="171288"/>
            <a:chOff x="6668087" y="1297746"/>
            <a:chExt cx="161840" cy="156602"/>
          </a:xfrm>
        </p:grpSpPr>
        <p:cxnSp>
          <p:nvCxnSpPr>
            <p:cNvPr id="11" name="Straight Connector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5400000">
            <a:off x="11115579" y="1453352"/>
            <a:ext cx="132763" cy="171288"/>
            <a:chOff x="6668087" y="1297746"/>
            <a:chExt cx="161840" cy="156602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636000" y="55499"/>
            <a:ext cx="2844800" cy="365125"/>
          </a:xfrm>
        </p:spPr>
        <p:txBody>
          <a:bodyPr/>
          <a:lstStyle>
            <a:extLst/>
          </a:lstStyle>
          <a:p>
            <a:fld id="{48A87A34-81AB-432B-8DAE-1953F412C126}" type="datetimeFigureOut">
              <a:rPr lang="en-US" smtClean="0"/>
              <a:pPr/>
              <a:t>4/4/2017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19200" y="55499"/>
            <a:ext cx="7416800" cy="365125"/>
          </a:xfrm>
        </p:spPr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480800" y="55499"/>
            <a:ext cx="609600" cy="365125"/>
          </a:xfrm>
        </p:spPr>
        <p:txBody>
          <a:bodyPr/>
          <a:lstStyle>
            <a:extLst/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48768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340388" y="5047394"/>
            <a:ext cx="97536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340388" y="4796819"/>
            <a:ext cx="97536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340388" y="4637685"/>
            <a:ext cx="97536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340388" y="4542559"/>
            <a:ext cx="97536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12744" y="680477"/>
            <a:ext cx="6096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Rectangle 14"/>
          <p:cNvSpPr/>
          <p:nvPr/>
        </p:nvSpPr>
        <p:spPr>
          <a:xfrm>
            <a:off x="358764" y="680477"/>
            <a:ext cx="36576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Rectangle 15"/>
          <p:cNvSpPr/>
          <p:nvPr/>
        </p:nvSpPr>
        <p:spPr>
          <a:xfrm>
            <a:off x="333360" y="680477"/>
            <a:ext cx="1219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Rectangle 16"/>
          <p:cNvSpPr/>
          <p:nvPr/>
        </p:nvSpPr>
        <p:spPr>
          <a:xfrm>
            <a:off x="295691" y="680477"/>
            <a:ext cx="1219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1219200" y="512064"/>
            <a:ext cx="103632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1219200" y="1783560"/>
            <a:ext cx="103632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8636000" y="6416676"/>
            <a:ext cx="28448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48A87A34-81AB-432B-8DAE-1953F412C126}" type="datetimeFigureOut">
              <a:rPr lang="en-US" smtClean="0"/>
              <a:pPr/>
              <a:t>4/4/2017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19200" y="6416676"/>
            <a:ext cx="74168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1480800" y="6416676"/>
            <a:ext cx="609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6855" y="1"/>
            <a:ext cx="9911255" cy="3809998"/>
          </a:xfrm>
        </p:spPr>
        <p:txBody>
          <a:bodyPr>
            <a:noAutofit/>
          </a:bodyPr>
          <a:lstStyle/>
          <a:p>
            <a:pPr algn="ctr"/>
            <a:r>
              <a:rPr lang="en-US" sz="6000" dirty="0" smtClean="0">
                <a:solidFill>
                  <a:schemeClr val="tx2">
                    <a:lumMod val="75000"/>
                  </a:schemeClr>
                </a:solidFill>
              </a:rPr>
              <a:t>Rain gardens: effective Post-Construction </a:t>
            </a:r>
            <a:r>
              <a:rPr lang="en-US" sz="6000" dirty="0" err="1" smtClean="0">
                <a:solidFill>
                  <a:schemeClr val="tx2">
                    <a:lumMod val="75000"/>
                  </a:schemeClr>
                </a:solidFill>
              </a:rPr>
              <a:t>stormwater</a:t>
            </a:r>
            <a:r>
              <a:rPr lang="en-US" sz="6000" dirty="0" smtClean="0">
                <a:solidFill>
                  <a:schemeClr val="tx2">
                    <a:lumMod val="75000"/>
                  </a:schemeClr>
                </a:solidFill>
              </a:rPr>
              <a:t> management BMPs</a:t>
            </a:r>
            <a:endParaRPr lang="en-US" sz="6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173254"/>
            <a:ext cx="12192000" cy="1538614"/>
          </a:xfrm>
        </p:spPr>
        <p:txBody>
          <a:bodyPr>
            <a:normAutofit/>
          </a:bodyPr>
          <a:lstStyle/>
          <a:p>
            <a:pPr algn="l"/>
            <a:endParaRPr lang="en-US" i="1" dirty="0" smtClean="0"/>
          </a:p>
          <a:p>
            <a:pPr algn="l"/>
            <a:r>
              <a:rPr lang="en-US" i="1" dirty="0" smtClean="0"/>
              <a:t>			</a:t>
            </a:r>
            <a:r>
              <a:rPr lang="en-US" sz="2400" i="1" dirty="0" smtClean="0"/>
              <a:t>Written by:	Richard L. Snyder, CPESC</a:t>
            </a:r>
          </a:p>
          <a:p>
            <a:pPr algn="l"/>
            <a:r>
              <a:rPr lang="en-US" sz="2400" i="1" dirty="0" smtClean="0"/>
              <a:t>					Resource Conservationist</a:t>
            </a:r>
            <a:endParaRPr lang="en-US" sz="2400" i="1" dirty="0"/>
          </a:p>
          <a:p>
            <a:pPr algn="l"/>
            <a:r>
              <a:rPr lang="en-US" sz="2400" i="1" dirty="0" smtClean="0"/>
              <a:t>					Dauphin County Conservation District</a:t>
            </a:r>
          </a:p>
          <a:p>
            <a:pPr algn="l"/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726042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800" dirty="0" smtClean="0">
                <a:solidFill>
                  <a:schemeClr val="tx1"/>
                </a:solidFill>
              </a:rPr>
              <a:t>Plant Material</a:t>
            </a:r>
            <a:endParaRPr lang="en-US" sz="4800" dirty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435100"/>
            <a:ext cx="4666593" cy="4572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5812221" y="1435100"/>
            <a:ext cx="5938345" cy="4572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Proper Selection</a:t>
            </a:r>
          </a:p>
          <a:p>
            <a:pPr lvl="1"/>
            <a:r>
              <a:rPr lang="en-US" sz="2000" dirty="0" smtClean="0">
                <a:solidFill>
                  <a:schemeClr val="accent3"/>
                </a:solidFill>
              </a:rPr>
              <a:t>Native Floodplain Species are Best Suited</a:t>
            </a:r>
          </a:p>
          <a:p>
            <a:r>
              <a:rPr lang="en-US" sz="2400" dirty="0" smtClean="0"/>
              <a:t>Shrubs and Trees are Recommended</a:t>
            </a:r>
          </a:p>
          <a:p>
            <a:pPr lvl="1"/>
            <a:r>
              <a:rPr lang="en-US" sz="2000" dirty="0" err="1" smtClean="0">
                <a:solidFill>
                  <a:schemeClr val="accent3"/>
                </a:solidFill>
              </a:rPr>
              <a:t>Mimimum</a:t>
            </a:r>
            <a:r>
              <a:rPr lang="en-US" sz="2000" dirty="0" smtClean="0">
                <a:solidFill>
                  <a:schemeClr val="accent3"/>
                </a:solidFill>
              </a:rPr>
              <a:t> of </a:t>
            </a:r>
            <a:r>
              <a:rPr lang="en-US" sz="2000" dirty="0" smtClean="0">
                <a:solidFill>
                  <a:srgbClr val="FF0000"/>
                </a:solidFill>
              </a:rPr>
              <a:t>3 </a:t>
            </a:r>
            <a:r>
              <a:rPr lang="en-US" sz="2000" dirty="0" smtClean="0">
                <a:solidFill>
                  <a:schemeClr val="accent3"/>
                </a:solidFill>
              </a:rPr>
              <a:t>Species of Each</a:t>
            </a:r>
          </a:p>
          <a:p>
            <a:pPr lvl="1"/>
            <a:r>
              <a:rPr lang="en-US" sz="2000" dirty="0" smtClean="0">
                <a:solidFill>
                  <a:schemeClr val="accent3"/>
                </a:solidFill>
              </a:rPr>
              <a:t>Rate of </a:t>
            </a:r>
            <a:r>
              <a:rPr lang="en-US" sz="2000" dirty="0" smtClean="0">
                <a:solidFill>
                  <a:srgbClr val="FF0000"/>
                </a:solidFill>
              </a:rPr>
              <a:t>700 Shrubs per Acre </a:t>
            </a:r>
            <a:r>
              <a:rPr lang="en-US" sz="2000" dirty="0" smtClean="0">
                <a:solidFill>
                  <a:schemeClr val="accent3"/>
                </a:solidFill>
              </a:rPr>
              <a:t>and </a:t>
            </a:r>
            <a:r>
              <a:rPr lang="en-US" sz="2000" dirty="0" smtClean="0">
                <a:solidFill>
                  <a:srgbClr val="FF0000"/>
                </a:solidFill>
              </a:rPr>
              <a:t>300 Trees per Acre</a:t>
            </a:r>
          </a:p>
          <a:p>
            <a:pPr lvl="1"/>
            <a:r>
              <a:rPr lang="en-US" sz="2000" dirty="0" smtClean="0">
                <a:solidFill>
                  <a:schemeClr val="accent3"/>
                </a:solidFill>
              </a:rPr>
              <a:t>Shrub to Tree Ratio = </a:t>
            </a:r>
            <a:r>
              <a:rPr lang="en-US" sz="2000" dirty="0" smtClean="0">
                <a:solidFill>
                  <a:srgbClr val="FF0000"/>
                </a:solidFill>
              </a:rPr>
              <a:t>2:1 to 3:1</a:t>
            </a:r>
            <a:endParaRPr lang="en-US" sz="2000" dirty="0" smtClean="0">
              <a:solidFill>
                <a:schemeClr val="accent3"/>
              </a:solidFill>
            </a:endParaRPr>
          </a:p>
          <a:p>
            <a:r>
              <a:rPr lang="en-US" sz="2400" dirty="0" smtClean="0"/>
              <a:t>Planting Periods Vary</a:t>
            </a:r>
          </a:p>
          <a:p>
            <a:pPr lvl="1"/>
            <a:r>
              <a:rPr lang="en-US" sz="2000" dirty="0" smtClean="0">
                <a:solidFill>
                  <a:schemeClr val="accent3"/>
                </a:solidFill>
              </a:rPr>
              <a:t>Shrubs and Trees Planted from Mid-March to the End of June and / or Mid-September to Mid-November</a:t>
            </a:r>
            <a:endParaRPr lang="en-US" sz="2000" dirty="0">
              <a:solidFill>
                <a:schemeClr val="accent3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1435100"/>
            <a:ext cx="4700276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800" dirty="0" smtClean="0">
                <a:solidFill>
                  <a:schemeClr val="tx1"/>
                </a:solidFill>
              </a:rPr>
              <a:t>Organic Layer and / or Mulch</a:t>
            </a:r>
            <a:endParaRPr lang="en-US" sz="4800" dirty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435100"/>
            <a:ext cx="5854262" cy="4572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136524" y="2317969"/>
            <a:ext cx="4645573" cy="291618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Maximum </a:t>
            </a:r>
            <a:r>
              <a:rPr lang="en-US" sz="2400" dirty="0" smtClean="0">
                <a:solidFill>
                  <a:srgbClr val="FF0000"/>
                </a:solidFill>
              </a:rPr>
              <a:t>2” to 3”</a:t>
            </a:r>
          </a:p>
          <a:p>
            <a:pPr lvl="1"/>
            <a:r>
              <a:rPr lang="en-US" sz="2000" dirty="0" smtClean="0">
                <a:solidFill>
                  <a:schemeClr val="accent3"/>
                </a:solidFill>
              </a:rPr>
              <a:t>Shredded Wood Mulch</a:t>
            </a:r>
          </a:p>
          <a:p>
            <a:pPr lvl="1"/>
            <a:r>
              <a:rPr lang="en-US" sz="2000" dirty="0" smtClean="0">
                <a:solidFill>
                  <a:schemeClr val="accent3"/>
                </a:solidFill>
              </a:rPr>
              <a:t>Compost or Leaf Mulch</a:t>
            </a:r>
          </a:p>
          <a:p>
            <a:r>
              <a:rPr lang="en-US" sz="2400" dirty="0" smtClean="0"/>
              <a:t>Uniformly Applied Immediately After Shrubs and Trees</a:t>
            </a:r>
          </a:p>
          <a:p>
            <a:r>
              <a:rPr lang="en-US" sz="2400" dirty="0" smtClean="0"/>
              <a:t>Avoid Wood Chips Due to Floating</a:t>
            </a:r>
          </a:p>
          <a:p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1435100"/>
            <a:ext cx="5902774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800" dirty="0" smtClean="0">
                <a:solidFill>
                  <a:schemeClr val="tx1"/>
                </a:solidFill>
              </a:rPr>
              <a:t>Planting Soil</a:t>
            </a:r>
            <a:endParaRPr lang="en-US" sz="4800" dirty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399" y="1435100"/>
            <a:ext cx="4414345" cy="4572000"/>
          </a:xfrm>
        </p:spPr>
        <p:txBody>
          <a:bodyPr>
            <a:normAutofit/>
          </a:bodyPr>
          <a:lstStyle/>
          <a:p>
            <a:endParaRPr lang="en-US" sz="2400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011916" y="2444093"/>
            <a:ext cx="5717628" cy="289516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Loam Soil</a:t>
            </a:r>
          </a:p>
          <a:p>
            <a:r>
              <a:rPr lang="en-US" sz="2400" dirty="0" smtClean="0"/>
              <a:t>Modified with Compost / Composted Organic Material</a:t>
            </a:r>
            <a:endParaRPr lang="en-US" sz="2000" dirty="0" smtClean="0"/>
          </a:p>
          <a:p>
            <a:pPr lvl="1"/>
            <a:r>
              <a:rPr lang="en-US" sz="2000" dirty="0" smtClean="0">
                <a:solidFill>
                  <a:schemeClr val="accent3"/>
                </a:solidFill>
              </a:rPr>
              <a:t>20% to 30% Compost</a:t>
            </a:r>
          </a:p>
          <a:p>
            <a:pPr lvl="1"/>
            <a:r>
              <a:rPr lang="en-US" sz="2000" dirty="0" smtClean="0">
                <a:solidFill>
                  <a:schemeClr val="accent3"/>
                </a:solidFill>
              </a:rPr>
              <a:t>70% to 80% Topsoil</a:t>
            </a:r>
          </a:p>
          <a:p>
            <a:r>
              <a:rPr lang="en-US" sz="2400" dirty="0" smtClean="0"/>
              <a:t>Installed 4” Deeper than the Largest Root Ball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138" y="1435100"/>
            <a:ext cx="5097518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800" dirty="0" smtClean="0">
                <a:solidFill>
                  <a:schemeClr val="tx1"/>
                </a:solidFill>
              </a:rPr>
              <a:t>Volume Storage Soils</a:t>
            </a:r>
            <a:endParaRPr lang="en-US" sz="4800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897" y="1797552"/>
            <a:ext cx="10588561" cy="1599195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767255" y="1435100"/>
            <a:ext cx="4624551" cy="4572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373302" y="3673394"/>
            <a:ext cx="5843752" cy="291618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pH Between </a:t>
            </a:r>
            <a:r>
              <a:rPr lang="en-US" sz="2400" dirty="0" smtClean="0">
                <a:solidFill>
                  <a:srgbClr val="FF0000"/>
                </a:solidFill>
              </a:rPr>
              <a:t>5.5 and 6.5</a:t>
            </a:r>
          </a:p>
          <a:p>
            <a:r>
              <a:rPr lang="en-US" sz="2400" dirty="0" smtClean="0"/>
              <a:t>Clay Content </a:t>
            </a:r>
            <a:r>
              <a:rPr lang="en-US" sz="2400" dirty="0" smtClean="0">
                <a:solidFill>
                  <a:srgbClr val="FF0000"/>
                </a:solidFill>
              </a:rPr>
              <a:t>&lt; 10%</a:t>
            </a:r>
          </a:p>
          <a:p>
            <a:r>
              <a:rPr lang="en-US" sz="2400" dirty="0" smtClean="0"/>
              <a:t>Free of Both Toxic Substances and Unwanted Plant Material</a:t>
            </a:r>
          </a:p>
          <a:p>
            <a:r>
              <a:rPr lang="en-US" sz="2400" dirty="0" smtClean="0"/>
              <a:t>Organic Matter Content </a:t>
            </a:r>
            <a:r>
              <a:rPr lang="en-US" sz="2400" dirty="0" smtClean="0">
                <a:solidFill>
                  <a:srgbClr val="FF0000"/>
                </a:solidFill>
              </a:rPr>
              <a:t>5% to 10%</a:t>
            </a:r>
            <a:endParaRPr lang="en-US" sz="2400" dirty="0" smtClean="0"/>
          </a:p>
          <a:p>
            <a:pPr lvl="1"/>
            <a:r>
              <a:rPr lang="en-US" sz="2000" dirty="0" smtClean="0">
                <a:solidFill>
                  <a:schemeClr val="accent3"/>
                </a:solidFill>
              </a:rPr>
              <a:t>Additional Organic Matter can be Added to Increase Water Holding Capacity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800" dirty="0" smtClean="0">
                <a:solidFill>
                  <a:schemeClr val="tx1"/>
                </a:solidFill>
              </a:rPr>
              <a:t>Cross Sections / Details</a:t>
            </a:r>
            <a:endParaRPr lang="en-US" sz="4800" dirty="0">
              <a:solidFill>
                <a:schemeClr val="tx1"/>
              </a:solidFill>
            </a:endParaRP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 rot="16200000">
            <a:off x="7663198" y="2254274"/>
            <a:ext cx="3050873" cy="5767835"/>
          </a:xfrm>
          <a:prstGeom prst="rect">
            <a:avLst/>
          </a:prstGeom>
        </p:spPr>
      </p:pic>
      <p:pic>
        <p:nvPicPr>
          <p:cNvPr id="11" name="Content Placeholder 10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 rot="5400000">
            <a:off x="1610430" y="-11571"/>
            <a:ext cx="3047535" cy="59236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710" y="0"/>
            <a:ext cx="10363200" cy="914400"/>
          </a:xfrm>
        </p:spPr>
        <p:txBody>
          <a:bodyPr/>
          <a:lstStyle/>
          <a:p>
            <a:pPr algn="ctr"/>
            <a:r>
              <a:rPr lang="en-US" sz="4800" dirty="0" smtClean="0">
                <a:solidFill>
                  <a:schemeClr val="tx1"/>
                </a:solidFill>
              </a:rPr>
              <a:t>Construction Sequence</a:t>
            </a:r>
            <a:endParaRPr lang="en-US" sz="48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767255"/>
            <a:ext cx="10363200" cy="6090745"/>
          </a:xfrm>
        </p:spPr>
        <p:txBody>
          <a:bodyPr>
            <a:normAutofit/>
          </a:bodyPr>
          <a:lstStyle/>
          <a:p>
            <a:r>
              <a:rPr lang="en-US" sz="2400" dirty="0" smtClean="0"/>
              <a:t>Install Temporary Sediment Control BMPs</a:t>
            </a:r>
          </a:p>
          <a:p>
            <a:r>
              <a:rPr lang="en-US" sz="2400" dirty="0" smtClean="0"/>
              <a:t>Complete Site Grading</a:t>
            </a:r>
          </a:p>
          <a:p>
            <a:pPr lvl="1"/>
            <a:r>
              <a:rPr lang="en-US" sz="2000" dirty="0" smtClean="0">
                <a:solidFill>
                  <a:schemeClr val="accent3"/>
                </a:solidFill>
              </a:rPr>
              <a:t>Includes Construction of Flow Entrances</a:t>
            </a:r>
          </a:p>
          <a:p>
            <a:r>
              <a:rPr lang="en-US" sz="2400" dirty="0" smtClean="0"/>
              <a:t>Stabilize Site Grading Within the LOD, Except for the Rain Garden Area</a:t>
            </a:r>
          </a:p>
          <a:p>
            <a:pPr lvl="1"/>
            <a:r>
              <a:rPr lang="en-US" sz="2000" dirty="0" smtClean="0">
                <a:solidFill>
                  <a:schemeClr val="accent3"/>
                </a:solidFill>
              </a:rPr>
              <a:t>If the Rain Garden Area is Used as a Temporary Sediment Trap, then the Finished Elevation of the Rain Garden is </a:t>
            </a:r>
            <a:r>
              <a:rPr lang="en-US" sz="2000" dirty="0" smtClean="0">
                <a:solidFill>
                  <a:srgbClr val="FF0000"/>
                </a:solidFill>
              </a:rPr>
              <a:t>12” Lower </a:t>
            </a:r>
            <a:r>
              <a:rPr lang="en-US" sz="2000" dirty="0" smtClean="0">
                <a:solidFill>
                  <a:schemeClr val="accent3"/>
                </a:solidFill>
              </a:rPr>
              <a:t>than the Bottom Elevation of the Sediment Trap</a:t>
            </a:r>
          </a:p>
          <a:p>
            <a:r>
              <a:rPr lang="en-US" sz="2400" dirty="0" smtClean="0"/>
              <a:t>Excavate Rain Garden Area</a:t>
            </a:r>
          </a:p>
          <a:p>
            <a:pPr lvl="1"/>
            <a:r>
              <a:rPr lang="en-US" sz="2000" dirty="0" smtClean="0">
                <a:solidFill>
                  <a:srgbClr val="FF0000"/>
                </a:solidFill>
              </a:rPr>
              <a:t>Scarify </a:t>
            </a:r>
            <a:r>
              <a:rPr lang="en-US" sz="2000" dirty="0" smtClean="0">
                <a:solidFill>
                  <a:schemeClr val="accent3"/>
                </a:solidFill>
              </a:rPr>
              <a:t>Existing Soil – </a:t>
            </a:r>
            <a:r>
              <a:rPr lang="en-US" sz="2000" dirty="0" smtClean="0">
                <a:solidFill>
                  <a:srgbClr val="FF0000"/>
                </a:solidFill>
              </a:rPr>
              <a:t>NO, NO, NO…Compaction!!!</a:t>
            </a:r>
          </a:p>
          <a:p>
            <a:r>
              <a:rPr lang="en-US" sz="2400" dirty="0" smtClean="0"/>
              <a:t>Backfill Rain Garden Area with Modified Soil</a:t>
            </a:r>
          </a:p>
          <a:p>
            <a:r>
              <a:rPr lang="en-US" sz="2400" dirty="0" smtClean="0"/>
              <a:t>Presoak Planting Soil Prior to Planting Vegetation</a:t>
            </a:r>
          </a:p>
          <a:p>
            <a:r>
              <a:rPr lang="en-US" sz="2400" dirty="0" smtClean="0"/>
              <a:t>Complete Final Grading of Rain Garden Area</a:t>
            </a:r>
          </a:p>
          <a:p>
            <a:r>
              <a:rPr lang="en-US" sz="2400" dirty="0" smtClean="0"/>
              <a:t>Plant Vegetation</a:t>
            </a:r>
          </a:p>
          <a:p>
            <a:r>
              <a:rPr lang="en-US" sz="2400" dirty="0" smtClean="0"/>
              <a:t>Mulch</a:t>
            </a:r>
          </a:p>
          <a:p>
            <a:r>
              <a:rPr lang="en-US" sz="2400" dirty="0" smtClean="0"/>
              <a:t>Install Temporary Sediment Control BMPs at Flow Entrances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966" y="273050"/>
            <a:ext cx="11719034" cy="1162050"/>
          </a:xfrm>
        </p:spPr>
        <p:txBody>
          <a:bodyPr>
            <a:normAutofit/>
          </a:bodyPr>
          <a:lstStyle/>
          <a:p>
            <a:pPr algn="ctr"/>
            <a:r>
              <a:rPr lang="en-US" sz="4800" dirty="0" smtClean="0">
                <a:solidFill>
                  <a:schemeClr val="tx1"/>
                </a:solidFill>
              </a:rPr>
              <a:t>Long-Term Operation and Maintenance</a:t>
            </a:r>
            <a:endParaRPr lang="en-US" sz="4800" dirty="0">
              <a:solidFill>
                <a:schemeClr val="tx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914400" y="1687348"/>
            <a:ext cx="3352800" cy="4572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61490" y="2065721"/>
            <a:ext cx="7451834" cy="3588845"/>
          </a:xfrm>
        </p:spPr>
        <p:txBody>
          <a:bodyPr>
            <a:normAutofit/>
          </a:bodyPr>
          <a:lstStyle/>
          <a:p>
            <a:r>
              <a:rPr lang="en-US" sz="2400" dirty="0" smtClean="0"/>
              <a:t>Pruning and Weeding of Plant Material</a:t>
            </a:r>
            <a:endParaRPr lang="en-US" sz="2400" dirty="0" smtClean="0">
              <a:solidFill>
                <a:srgbClr val="FF0000"/>
              </a:solidFill>
            </a:endParaRPr>
          </a:p>
          <a:p>
            <a:r>
              <a:rPr lang="en-US" sz="2400" dirty="0" smtClean="0"/>
              <a:t>Annual Detritus Removal</a:t>
            </a:r>
          </a:p>
          <a:p>
            <a:r>
              <a:rPr lang="en-US" sz="2400" dirty="0" err="1" smtClean="0"/>
              <a:t>Respread</a:t>
            </a:r>
            <a:r>
              <a:rPr lang="en-US" sz="2400" dirty="0" smtClean="0"/>
              <a:t> Mulch when Erosion is Evident</a:t>
            </a:r>
          </a:p>
          <a:p>
            <a:r>
              <a:rPr lang="en-US" sz="2400" dirty="0" smtClean="0"/>
              <a:t>Replenish Mulch </a:t>
            </a:r>
            <a:r>
              <a:rPr lang="en-US" sz="2400" dirty="0" smtClean="0">
                <a:solidFill>
                  <a:srgbClr val="FF0000"/>
                </a:solidFill>
              </a:rPr>
              <a:t>as Needed</a:t>
            </a:r>
          </a:p>
          <a:p>
            <a:r>
              <a:rPr lang="en-US" sz="2400" dirty="0" smtClean="0"/>
              <a:t>Replace Mulch Once Every </a:t>
            </a:r>
            <a:r>
              <a:rPr lang="en-US" sz="2400" dirty="0" smtClean="0">
                <a:solidFill>
                  <a:srgbClr val="FF0000"/>
                </a:solidFill>
              </a:rPr>
              <a:t>2 to 3 Years</a:t>
            </a:r>
            <a:endParaRPr lang="en-US" sz="2400" dirty="0" smtClean="0"/>
          </a:p>
          <a:p>
            <a:r>
              <a:rPr lang="en-US" sz="2400" dirty="0" smtClean="0"/>
              <a:t>Bi-Annual Inspections for Sediment Build-Up, Erosion, Vegetative Conditions, Etc.</a:t>
            </a:r>
          </a:p>
          <a:p>
            <a:r>
              <a:rPr lang="en-US" sz="2400" dirty="0" smtClean="0"/>
              <a:t>Watering During Periods of Extended Drought</a:t>
            </a:r>
          </a:p>
        </p:txBody>
      </p:sp>
      <p:pic>
        <p:nvPicPr>
          <p:cNvPr id="5" name="Picture 5" descr="November 13, 2006 012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685801" y="1566041"/>
            <a:ext cx="3728544" cy="4740166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2800344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dirty="0" smtClean="0">
                <a:solidFill>
                  <a:schemeClr val="tx1"/>
                </a:solidFill>
              </a:rPr>
              <a:t>Cost Issues</a:t>
            </a:r>
            <a:endParaRPr lang="en-US" sz="48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590" y="1370452"/>
            <a:ext cx="8161021" cy="4870328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Rain Garden Construction Cost </a:t>
            </a:r>
            <a:r>
              <a:rPr lang="en-US" sz="2400" dirty="0" smtClean="0">
                <a:solidFill>
                  <a:srgbClr val="FF0000"/>
                </a:solidFill>
              </a:rPr>
              <a:t>&lt; </a:t>
            </a:r>
            <a:r>
              <a:rPr lang="en-US" sz="2400" dirty="0" smtClean="0"/>
              <a:t>Landscape Area Net Cost</a:t>
            </a:r>
          </a:p>
          <a:p>
            <a:r>
              <a:rPr lang="en-US" sz="2400" dirty="0" smtClean="0"/>
              <a:t>May Decrease the Cost for </a:t>
            </a:r>
            <a:r>
              <a:rPr lang="en-US" sz="2400" dirty="0" err="1" smtClean="0"/>
              <a:t>Stormwater</a:t>
            </a:r>
            <a:r>
              <a:rPr lang="en-US" sz="2400" dirty="0" smtClean="0"/>
              <a:t> Conveyance Systems</a:t>
            </a:r>
          </a:p>
          <a:p>
            <a:endParaRPr lang="en-US" sz="2400" dirty="0" smtClean="0"/>
          </a:p>
          <a:p>
            <a:r>
              <a:rPr lang="en-US" sz="2400" dirty="0" smtClean="0"/>
              <a:t>Pennsylvania </a:t>
            </a:r>
            <a:r>
              <a:rPr lang="en-US" sz="2400" dirty="0" err="1" smtClean="0"/>
              <a:t>Stormwater</a:t>
            </a:r>
            <a:r>
              <a:rPr lang="en-US" sz="2400" dirty="0" smtClean="0"/>
              <a:t> BMP Manual </a:t>
            </a:r>
            <a:r>
              <a:rPr lang="en-US" sz="2400" dirty="0" smtClean="0">
                <a:solidFill>
                  <a:srgbClr val="FF0000"/>
                </a:solidFill>
              </a:rPr>
              <a:t>(December 2006)</a:t>
            </a:r>
            <a:endParaRPr lang="en-US" sz="2400" dirty="0">
              <a:solidFill>
                <a:srgbClr val="FF0000"/>
              </a:solidFill>
            </a:endParaRPr>
          </a:p>
          <a:p>
            <a:pPr lvl="1"/>
            <a:r>
              <a:rPr lang="en-US" sz="2000" dirty="0" smtClean="0">
                <a:solidFill>
                  <a:schemeClr val="accent3"/>
                </a:solidFill>
              </a:rPr>
              <a:t>$5 to $7 / ft</a:t>
            </a:r>
            <a:r>
              <a:rPr lang="en-US" sz="2000" baseline="30000" dirty="0" smtClean="0">
                <a:solidFill>
                  <a:schemeClr val="accent3"/>
                </a:solidFill>
              </a:rPr>
              <a:t>3</a:t>
            </a:r>
            <a:r>
              <a:rPr lang="en-US" sz="2000" dirty="0" smtClean="0">
                <a:solidFill>
                  <a:schemeClr val="accent3"/>
                </a:solidFill>
              </a:rPr>
              <a:t> of Storage</a:t>
            </a:r>
            <a:endParaRPr lang="en-US" sz="2000" dirty="0">
              <a:solidFill>
                <a:srgbClr val="FF0000"/>
              </a:solidFill>
            </a:endParaRPr>
          </a:p>
          <a:p>
            <a:r>
              <a:rPr lang="en-US" sz="2400" dirty="0" smtClean="0"/>
              <a:t>Three Rivers Rain Garden Alliance </a:t>
            </a:r>
            <a:r>
              <a:rPr lang="en-US" sz="2400" dirty="0" smtClean="0">
                <a:solidFill>
                  <a:srgbClr val="FF0000"/>
                </a:solidFill>
              </a:rPr>
              <a:t>(2009)</a:t>
            </a:r>
          </a:p>
          <a:p>
            <a:pPr lvl="1"/>
            <a:r>
              <a:rPr lang="en-US" sz="2000" dirty="0" smtClean="0">
                <a:solidFill>
                  <a:schemeClr val="accent3"/>
                </a:solidFill>
              </a:rPr>
              <a:t>DIY -- $3 to $5 /ft</a:t>
            </a:r>
            <a:r>
              <a:rPr lang="en-US" sz="2000" baseline="30000" dirty="0" smtClean="0">
                <a:solidFill>
                  <a:schemeClr val="accent3"/>
                </a:solidFill>
              </a:rPr>
              <a:t>2</a:t>
            </a:r>
          </a:p>
          <a:p>
            <a:pPr lvl="1"/>
            <a:r>
              <a:rPr lang="en-US" sz="2000" dirty="0" smtClean="0">
                <a:solidFill>
                  <a:schemeClr val="accent3"/>
                </a:solidFill>
              </a:rPr>
              <a:t>Professional Design / Build -- $10 to $15 / ft</a:t>
            </a:r>
            <a:r>
              <a:rPr lang="en-US" sz="2000" baseline="30000" dirty="0" smtClean="0">
                <a:solidFill>
                  <a:schemeClr val="accent3"/>
                </a:solidFill>
              </a:rPr>
              <a:t>2</a:t>
            </a:r>
          </a:p>
          <a:p>
            <a:pPr lvl="1"/>
            <a:r>
              <a:rPr lang="en-US" sz="2000" dirty="0" smtClean="0">
                <a:solidFill>
                  <a:schemeClr val="accent3"/>
                </a:solidFill>
              </a:rPr>
              <a:t>Plant Material is the Biggest Cost</a:t>
            </a:r>
          </a:p>
          <a:p>
            <a:r>
              <a:rPr lang="en-US" sz="2400" dirty="0" smtClean="0"/>
              <a:t>Philadelphia Water Department </a:t>
            </a:r>
            <a:r>
              <a:rPr lang="en-US" sz="2400" dirty="0" smtClean="0">
                <a:solidFill>
                  <a:srgbClr val="FF0000"/>
                </a:solidFill>
              </a:rPr>
              <a:t>(02/25/2016)</a:t>
            </a:r>
          </a:p>
          <a:p>
            <a:pPr lvl="1"/>
            <a:r>
              <a:rPr lang="en-US" sz="2000" dirty="0" smtClean="0">
                <a:solidFill>
                  <a:schemeClr val="accent3"/>
                </a:solidFill>
              </a:rPr>
              <a:t>$17 / ft</a:t>
            </a:r>
            <a:r>
              <a:rPr lang="en-US" sz="2000" baseline="30000" dirty="0" smtClean="0">
                <a:solidFill>
                  <a:schemeClr val="accent3"/>
                </a:solidFill>
              </a:rPr>
              <a:t>2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pic>
        <p:nvPicPr>
          <p:cNvPr id="1026" name="Picture 2" descr="C:\Users\EMScrew\AppData\Local\Microsoft\Windows\Temporary Internet Files\Content.IE5\900S2G5G\money+tree[1]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913494" y="3521233"/>
            <a:ext cx="3133725" cy="31337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15423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13775" y="111891"/>
            <a:ext cx="10364451" cy="796924"/>
          </a:xfrm>
        </p:spPr>
        <p:txBody>
          <a:bodyPr>
            <a:noAutofit/>
          </a:bodyPr>
          <a:lstStyle/>
          <a:p>
            <a:pPr algn="ctr"/>
            <a:r>
              <a:rPr lang="en-US" sz="4800" dirty="0" smtClean="0">
                <a:solidFill>
                  <a:schemeClr val="tx1"/>
                </a:solidFill>
              </a:rPr>
              <a:t>Q&amp;A / Program Evaluation</a:t>
            </a:r>
            <a:endParaRPr lang="en-US" sz="4800" dirty="0">
              <a:solidFill>
                <a:schemeClr val="tx1"/>
              </a:solidFill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75" y="908815"/>
            <a:ext cx="10849857" cy="5850331"/>
          </a:xfrm>
        </p:spPr>
      </p:pic>
    </p:spTree>
    <p:extLst>
      <p:ext uri="{BB962C8B-B14F-4D97-AF65-F5344CB8AC3E}">
        <p14:creationId xmlns:p14="http://schemas.microsoft.com/office/powerpoint/2010/main" val="3026851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3896" y="3633259"/>
            <a:ext cx="10364451" cy="1958245"/>
          </a:xfrm>
        </p:spPr>
        <p:txBody>
          <a:bodyPr>
            <a:noAutofit/>
          </a:bodyPr>
          <a:lstStyle/>
          <a:p>
            <a:pPr algn="ctr"/>
            <a:r>
              <a:rPr lang="en-US" sz="2400" i="1" dirty="0" smtClean="0">
                <a:solidFill>
                  <a:schemeClr val="tx1"/>
                </a:solidFill>
              </a:rPr>
              <a:t>“Financial and Other Support for this Project is Provided by the Pennsylvania Association of Conservation Districts, Inc. Through a Grant from the Pennsylvania Department of Environmental Protection Under Section 319 of the Clean Water Act, Administered by the U.S. Environmental Protection Agency.”</a:t>
            </a:r>
            <a:endParaRPr lang="en-US" sz="2400" i="1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264" y="363253"/>
            <a:ext cx="4655508" cy="2793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255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dirty="0" smtClean="0">
                <a:solidFill>
                  <a:schemeClr val="tx1"/>
                </a:solidFill>
              </a:rPr>
              <a:t>Definition</a:t>
            </a:r>
            <a:endParaRPr lang="en-US" sz="4800" dirty="0">
              <a:solidFill>
                <a:schemeClr val="tx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61350" y="1705232"/>
            <a:ext cx="6925849" cy="4301868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a.k.a. </a:t>
            </a:r>
            <a:r>
              <a:rPr lang="en-US" sz="2400" dirty="0" err="1" smtClean="0"/>
              <a:t>Bioretention</a:t>
            </a:r>
            <a:r>
              <a:rPr lang="en-US" sz="2400" dirty="0" smtClean="0"/>
              <a:t> / Recharge Garden / </a:t>
            </a:r>
            <a:r>
              <a:rPr lang="en-US" sz="2400" dirty="0" err="1" smtClean="0"/>
              <a:t>Bioretention</a:t>
            </a:r>
            <a:r>
              <a:rPr lang="en-US" sz="2400" dirty="0" smtClean="0"/>
              <a:t> Bed</a:t>
            </a:r>
          </a:p>
          <a:p>
            <a:r>
              <a:rPr lang="en-US" sz="2400" dirty="0" smtClean="0"/>
              <a:t>An Excavated Shallow Surface Depression Planted with </a:t>
            </a:r>
            <a:r>
              <a:rPr lang="en-US" sz="2400" dirty="0" smtClean="0">
                <a:solidFill>
                  <a:srgbClr val="FF0000"/>
                </a:solidFill>
              </a:rPr>
              <a:t>Specially Selected Native Vegetation </a:t>
            </a:r>
            <a:r>
              <a:rPr lang="en-US" sz="2400" dirty="0" smtClean="0"/>
              <a:t>to Treat and Capture Runoff</a:t>
            </a:r>
            <a:endParaRPr lang="en-US" sz="2000" dirty="0"/>
          </a:p>
          <a:p>
            <a:pPr lvl="1"/>
            <a:r>
              <a:rPr lang="en-US" sz="2000" dirty="0" smtClean="0">
                <a:solidFill>
                  <a:schemeClr val="accent3"/>
                </a:solidFill>
              </a:rPr>
              <a:t>Tolerant of Hydrologic Variability, Salts, and Environmental Stress</a:t>
            </a:r>
          </a:p>
          <a:p>
            <a:pPr lvl="1"/>
            <a:r>
              <a:rPr lang="en-US" sz="2000" dirty="0" smtClean="0">
                <a:solidFill>
                  <a:schemeClr val="accent3"/>
                </a:solidFill>
              </a:rPr>
              <a:t>Deep Rooted Perennials and Trees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89" y="1879943"/>
            <a:ext cx="4046951" cy="2943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099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800" dirty="0" smtClean="0">
                <a:solidFill>
                  <a:schemeClr val="tx1"/>
                </a:solidFill>
              </a:rPr>
              <a:t>Potential Applications</a:t>
            </a:r>
            <a:endParaRPr lang="en-US" sz="4800" dirty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794234" y="1403569"/>
            <a:ext cx="8219091" cy="4572000"/>
          </a:xfrm>
        </p:spPr>
        <p:txBody>
          <a:bodyPr>
            <a:normAutofit/>
          </a:bodyPr>
          <a:lstStyle/>
          <a:p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62151" y="2013169"/>
            <a:ext cx="2816773" cy="3315576"/>
          </a:xfrm>
        </p:spPr>
        <p:txBody>
          <a:bodyPr>
            <a:normAutofit/>
          </a:bodyPr>
          <a:lstStyle/>
          <a:p>
            <a:r>
              <a:rPr lang="en-US" sz="2400" dirty="0" smtClean="0"/>
              <a:t>Residential</a:t>
            </a:r>
          </a:p>
          <a:p>
            <a:r>
              <a:rPr lang="en-US" sz="2400" dirty="0" smtClean="0"/>
              <a:t>Commercial</a:t>
            </a:r>
          </a:p>
          <a:p>
            <a:r>
              <a:rPr lang="en-US" sz="2400" dirty="0" smtClean="0"/>
              <a:t>Urban</a:t>
            </a:r>
          </a:p>
          <a:p>
            <a:r>
              <a:rPr lang="en-US" sz="2400" dirty="0" smtClean="0"/>
              <a:t>Industrial</a:t>
            </a:r>
          </a:p>
          <a:p>
            <a:r>
              <a:rPr lang="en-US" sz="2400" dirty="0" smtClean="0"/>
              <a:t>Retrofit</a:t>
            </a:r>
          </a:p>
          <a:p>
            <a:r>
              <a:rPr lang="en-US" sz="2400" dirty="0" smtClean="0"/>
              <a:t>Highway / Road</a:t>
            </a:r>
          </a:p>
          <a:p>
            <a:r>
              <a:rPr lang="en-US" sz="2400" dirty="0" smtClean="0"/>
              <a:t>Institutional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233" y="1403570"/>
            <a:ext cx="8219092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dirty="0" err="1" smtClean="0">
                <a:solidFill>
                  <a:schemeClr val="tx1"/>
                </a:solidFill>
              </a:rPr>
              <a:t>Stormwater</a:t>
            </a:r>
            <a:r>
              <a:rPr lang="en-US" sz="4800" dirty="0" smtClean="0">
                <a:solidFill>
                  <a:schemeClr val="tx1"/>
                </a:solidFill>
              </a:rPr>
              <a:t> Functions</a:t>
            </a:r>
            <a:endParaRPr lang="en-US" sz="48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6533" y="1831064"/>
            <a:ext cx="10363826" cy="4885046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Volume Reduction = </a:t>
            </a:r>
            <a:r>
              <a:rPr lang="en-US" sz="2400" dirty="0" smtClean="0">
                <a:solidFill>
                  <a:srgbClr val="FF0000"/>
                </a:solidFill>
              </a:rPr>
              <a:t>Medium</a:t>
            </a:r>
            <a:endParaRPr lang="en-US" sz="2400" dirty="0" smtClean="0"/>
          </a:p>
          <a:p>
            <a:r>
              <a:rPr lang="en-US" sz="2400" dirty="0" smtClean="0"/>
              <a:t>Recharge = </a:t>
            </a:r>
            <a:r>
              <a:rPr lang="en-US" sz="2400" dirty="0" smtClean="0">
                <a:solidFill>
                  <a:srgbClr val="FF0000"/>
                </a:solidFill>
              </a:rPr>
              <a:t>Medium to High</a:t>
            </a:r>
            <a:endParaRPr lang="en-US" sz="2400" dirty="0" smtClean="0"/>
          </a:p>
          <a:p>
            <a:r>
              <a:rPr lang="en-US" sz="2400" dirty="0" smtClean="0"/>
              <a:t>Peak Rate Control = </a:t>
            </a:r>
            <a:r>
              <a:rPr lang="en-US" sz="2400" dirty="0" smtClean="0">
                <a:solidFill>
                  <a:srgbClr val="FF0000"/>
                </a:solidFill>
              </a:rPr>
              <a:t>Low to Medium</a:t>
            </a:r>
            <a:endParaRPr lang="en-US" sz="2400" dirty="0" smtClean="0"/>
          </a:p>
          <a:p>
            <a:r>
              <a:rPr lang="en-US" sz="2400" dirty="0" smtClean="0"/>
              <a:t>Water Quality = </a:t>
            </a:r>
            <a:r>
              <a:rPr lang="en-US" sz="2400" dirty="0" smtClean="0">
                <a:solidFill>
                  <a:srgbClr val="FF0000"/>
                </a:solidFill>
              </a:rPr>
              <a:t>Medium to High</a:t>
            </a:r>
          </a:p>
          <a:p>
            <a:pPr lvl="1"/>
            <a:r>
              <a:rPr lang="en-US" sz="2000" dirty="0" smtClean="0">
                <a:solidFill>
                  <a:schemeClr val="accent3"/>
                </a:solidFill>
              </a:rPr>
              <a:t>TSS =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85% Reduction</a:t>
            </a:r>
          </a:p>
          <a:p>
            <a:pPr lvl="1"/>
            <a:r>
              <a:rPr lang="en-US" sz="2000" dirty="0" smtClean="0">
                <a:solidFill>
                  <a:schemeClr val="accent3"/>
                </a:solidFill>
              </a:rPr>
              <a:t>TP =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85% Reduction</a:t>
            </a:r>
            <a:endParaRPr lang="en-US" sz="2000" dirty="0" smtClean="0">
              <a:solidFill>
                <a:srgbClr val="FF0000"/>
              </a:solidFill>
            </a:endParaRPr>
          </a:p>
          <a:p>
            <a:pPr lvl="1"/>
            <a:r>
              <a:rPr lang="en-US" sz="2000" dirty="0" smtClean="0">
                <a:solidFill>
                  <a:schemeClr val="accent3"/>
                </a:solidFill>
              </a:rPr>
              <a:t>N03 =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30% Reduction</a:t>
            </a:r>
            <a:endParaRPr lang="en-US" sz="2000" dirty="0" smtClean="0"/>
          </a:p>
          <a:p>
            <a:r>
              <a:rPr lang="en-US" sz="2400" dirty="0" smtClean="0"/>
              <a:t>Thermal Impact Reduction</a:t>
            </a:r>
          </a:p>
          <a:p>
            <a:r>
              <a:rPr lang="en-US" sz="2400" dirty="0" smtClean="0"/>
              <a:t>Enhance </a:t>
            </a:r>
            <a:r>
              <a:rPr lang="en-US" sz="2400" dirty="0" err="1" smtClean="0"/>
              <a:t>Evapotranspiration</a:t>
            </a:r>
            <a:endParaRPr lang="en-US" sz="2400" dirty="0" smtClean="0"/>
          </a:p>
          <a:p>
            <a:r>
              <a:rPr lang="en-US" sz="2400" dirty="0" smtClean="0"/>
              <a:t>Enhance Aesthetics</a:t>
            </a:r>
          </a:p>
          <a:p>
            <a:r>
              <a:rPr lang="en-US" sz="2400" dirty="0" smtClean="0"/>
              <a:t>Provide Habitat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978" y="2749591"/>
            <a:ext cx="5288692" cy="3966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554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800" dirty="0" smtClean="0">
                <a:solidFill>
                  <a:schemeClr val="tx1"/>
                </a:solidFill>
              </a:rPr>
              <a:t>Volume Reduction</a:t>
            </a:r>
            <a:endParaRPr lang="en-US" sz="48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783560"/>
            <a:ext cx="10363200" cy="287252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Storage Volume = </a:t>
            </a:r>
            <a:r>
              <a:rPr lang="en-US" sz="2400" dirty="0" smtClean="0">
                <a:solidFill>
                  <a:srgbClr val="FF0000"/>
                </a:solidFill>
              </a:rPr>
              <a:t>Surface Storage Volume (CF) + Lesser of Either Infiltration Volume (CF) or Sub-Surface Storage Volume (CF)</a:t>
            </a:r>
            <a:endParaRPr lang="en-US" sz="2400" dirty="0" smtClean="0"/>
          </a:p>
          <a:p>
            <a:pPr lvl="1"/>
            <a:r>
              <a:rPr lang="en-US" sz="2000" dirty="0" smtClean="0">
                <a:solidFill>
                  <a:schemeClr val="accent3"/>
                </a:solidFill>
              </a:rPr>
              <a:t>Surface Storage Volume =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Bed Area (ft</a:t>
            </a:r>
            <a:r>
              <a:rPr lang="en-US" sz="2000" baseline="30000" dirty="0" smtClean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) x Average Design Water Depth</a:t>
            </a:r>
          </a:p>
          <a:p>
            <a:pPr lvl="2"/>
            <a:r>
              <a:rPr lang="en-US" sz="1600" dirty="0" smtClean="0">
                <a:solidFill>
                  <a:schemeClr val="accent3"/>
                </a:solidFill>
              </a:rPr>
              <a:t>Should be at Least 50% of the Storage Volume</a:t>
            </a:r>
          </a:p>
          <a:p>
            <a:pPr lvl="1"/>
            <a:r>
              <a:rPr lang="en-US" sz="2000" dirty="0" smtClean="0">
                <a:solidFill>
                  <a:schemeClr val="accent3"/>
                </a:solidFill>
              </a:rPr>
              <a:t>Infiltration Volume =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Bed Bottom Area (ft</a:t>
            </a:r>
            <a:r>
              <a:rPr lang="en-US" sz="2000" baseline="30000" dirty="0" smtClean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) x Design Infiltration Rate (in/hr) x Infiltration Period (hr) x 1/12</a:t>
            </a:r>
          </a:p>
          <a:p>
            <a:pPr lvl="1"/>
            <a:r>
              <a:rPr lang="en-US" sz="2000" dirty="0" smtClean="0">
                <a:solidFill>
                  <a:schemeClr val="accent3"/>
                </a:solidFill>
              </a:rPr>
              <a:t>Sub-Surface Storage Volume =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Bed Bottom Area (ft</a:t>
            </a:r>
            <a:r>
              <a:rPr lang="en-US" sz="2000" baseline="30000" dirty="0" smtClean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) x Modified Soil Bed Depth (ft) x Void Space (%)</a:t>
            </a:r>
            <a:endParaRPr lang="en-US" sz="2000" dirty="0" smtClean="0">
              <a:solidFill>
                <a:schemeClr val="accent3"/>
              </a:solidFill>
            </a:endParaRPr>
          </a:p>
          <a:p>
            <a:pPr lvl="1"/>
            <a:endParaRPr lang="en-US" sz="2000" dirty="0" smtClean="0">
              <a:solidFill>
                <a:schemeClr val="accent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dirty="0" smtClean="0">
                <a:solidFill>
                  <a:schemeClr val="tx1"/>
                </a:solidFill>
              </a:rPr>
              <a:t>Key Design Elements</a:t>
            </a:r>
            <a:endParaRPr lang="en-US" sz="48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0621" y="1324303"/>
            <a:ext cx="11393213" cy="5318235"/>
          </a:xfrm>
        </p:spPr>
        <p:txBody>
          <a:bodyPr>
            <a:normAutofit/>
          </a:bodyPr>
          <a:lstStyle/>
          <a:p>
            <a:r>
              <a:rPr lang="en-US" sz="2400" dirty="0" smtClean="0"/>
              <a:t>Flexible in Both Size and Infiltration  (Adaptability)</a:t>
            </a:r>
          </a:p>
          <a:p>
            <a:pPr lvl="1"/>
            <a:r>
              <a:rPr lang="en-US" sz="2000" dirty="0" smtClean="0">
                <a:solidFill>
                  <a:schemeClr val="accent3"/>
                </a:solidFill>
              </a:rPr>
              <a:t>Moderate Infiltration Rates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(&gt; 0.1 in/hr)</a:t>
            </a:r>
            <a:endParaRPr lang="en-US" sz="2000" dirty="0" smtClean="0">
              <a:solidFill>
                <a:schemeClr val="accent3"/>
              </a:solidFill>
            </a:endParaRPr>
          </a:p>
          <a:p>
            <a:r>
              <a:rPr lang="en-US" sz="2400" dirty="0" smtClean="0"/>
              <a:t>In General, </a:t>
            </a:r>
            <a:r>
              <a:rPr lang="en-US" sz="2400" dirty="0" err="1" smtClean="0"/>
              <a:t>Ponding</a:t>
            </a:r>
            <a:r>
              <a:rPr lang="en-US" sz="2400" dirty="0" smtClean="0"/>
              <a:t> Depths Limited to </a:t>
            </a:r>
            <a:r>
              <a:rPr lang="en-US" sz="2400" dirty="0" smtClean="0">
                <a:solidFill>
                  <a:srgbClr val="FF0000"/>
                </a:solidFill>
              </a:rPr>
              <a:t>12”-</a:t>
            </a:r>
          </a:p>
          <a:p>
            <a:pPr lvl="1"/>
            <a:r>
              <a:rPr lang="en-US" sz="2000" dirty="0" smtClean="0">
                <a:solidFill>
                  <a:schemeClr val="accent3"/>
                </a:solidFill>
              </a:rPr>
              <a:t>Aesthetics</a:t>
            </a:r>
          </a:p>
          <a:p>
            <a:pPr lvl="1"/>
            <a:r>
              <a:rPr lang="en-US" sz="2000" dirty="0" smtClean="0">
                <a:solidFill>
                  <a:schemeClr val="accent3"/>
                </a:solidFill>
              </a:rPr>
              <a:t>Safety</a:t>
            </a:r>
          </a:p>
          <a:p>
            <a:pPr lvl="1"/>
            <a:r>
              <a:rPr lang="en-US" sz="2000" dirty="0" smtClean="0">
                <a:solidFill>
                  <a:schemeClr val="accent3"/>
                </a:solidFill>
              </a:rPr>
              <a:t>Rapid Draw Down</a:t>
            </a:r>
          </a:p>
          <a:p>
            <a:r>
              <a:rPr lang="en-US" sz="2400" dirty="0" smtClean="0"/>
              <a:t>Deep Rooted Perennials and Trees</a:t>
            </a:r>
          </a:p>
          <a:p>
            <a:r>
              <a:rPr lang="en-US" sz="2400" dirty="0" smtClean="0"/>
              <a:t>Native Vegetation Tolerant of Hydrologic Variability, Salts, and Environmental Stress</a:t>
            </a:r>
          </a:p>
          <a:p>
            <a:r>
              <a:rPr lang="en-US" sz="2400" dirty="0" smtClean="0"/>
              <a:t>Soil Modified with Compost</a:t>
            </a:r>
          </a:p>
          <a:p>
            <a:r>
              <a:rPr lang="en-US" sz="2400" dirty="0" smtClean="0"/>
              <a:t>Stable Inflow / Outflow Conditions</a:t>
            </a:r>
          </a:p>
          <a:p>
            <a:r>
              <a:rPr lang="en-US" sz="2400" dirty="0" smtClean="0"/>
              <a:t>Provide Positive Overflow</a:t>
            </a:r>
          </a:p>
          <a:p>
            <a:r>
              <a:rPr lang="en-US" sz="2400" dirty="0" smtClean="0"/>
              <a:t>Long-Term Operation and Maintenance</a:t>
            </a:r>
          </a:p>
        </p:txBody>
      </p:sp>
    </p:spTree>
    <p:extLst>
      <p:ext uri="{BB962C8B-B14F-4D97-AF65-F5344CB8AC3E}">
        <p14:creationId xmlns:p14="http://schemas.microsoft.com/office/powerpoint/2010/main" val="142534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131" y="0"/>
            <a:ext cx="10972800" cy="914400"/>
          </a:xfrm>
        </p:spPr>
        <p:txBody>
          <a:bodyPr>
            <a:normAutofit/>
          </a:bodyPr>
          <a:lstStyle/>
          <a:p>
            <a:pPr algn="ctr"/>
            <a:r>
              <a:rPr lang="en-US" sz="4800" dirty="0" smtClean="0">
                <a:solidFill>
                  <a:schemeClr val="tx1"/>
                </a:solidFill>
              </a:rPr>
              <a:t>Primary Components</a:t>
            </a:r>
            <a:endParaRPr lang="en-US" sz="4800" dirty="0">
              <a:solidFill>
                <a:schemeClr val="tx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608615" y="725214"/>
            <a:ext cx="5384800" cy="6132786"/>
          </a:xfrm>
        </p:spPr>
        <p:txBody>
          <a:bodyPr>
            <a:normAutofit/>
          </a:bodyPr>
          <a:lstStyle/>
          <a:p>
            <a:r>
              <a:rPr lang="en-US" sz="2400" dirty="0" smtClean="0"/>
              <a:t>Pre-Treatment (Optional)</a:t>
            </a:r>
          </a:p>
          <a:p>
            <a:pPr lvl="1"/>
            <a:r>
              <a:rPr lang="en-US" sz="2000" dirty="0" smtClean="0">
                <a:solidFill>
                  <a:schemeClr val="accent3"/>
                </a:solidFill>
              </a:rPr>
              <a:t>Vegetated Buffer Strip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(Sheet Flow)</a:t>
            </a:r>
          </a:p>
          <a:p>
            <a:pPr lvl="1"/>
            <a:r>
              <a:rPr lang="en-US" sz="2000" dirty="0" smtClean="0">
                <a:solidFill>
                  <a:schemeClr val="accent3"/>
                </a:solidFill>
              </a:rPr>
              <a:t>Cleanout</a:t>
            </a:r>
          </a:p>
          <a:p>
            <a:pPr lvl="1"/>
            <a:r>
              <a:rPr lang="en-US" sz="2000" dirty="0" smtClean="0">
                <a:solidFill>
                  <a:schemeClr val="accent3"/>
                </a:solidFill>
              </a:rPr>
              <a:t>Water Quality Inlet</a:t>
            </a:r>
          </a:p>
          <a:p>
            <a:r>
              <a:rPr lang="en-US" sz="2400" dirty="0" smtClean="0"/>
              <a:t>Flow Entrance (Varies per Site Use)</a:t>
            </a:r>
          </a:p>
          <a:p>
            <a:pPr lvl="1"/>
            <a:r>
              <a:rPr lang="en-US" sz="2000" dirty="0" smtClean="0">
                <a:solidFill>
                  <a:schemeClr val="accent3"/>
                </a:solidFill>
              </a:rPr>
              <a:t>Non-Erosive Inflow Velocity(s)</a:t>
            </a:r>
          </a:p>
          <a:p>
            <a:r>
              <a:rPr lang="en-US" sz="2400" dirty="0" err="1" smtClean="0"/>
              <a:t>Ponding</a:t>
            </a:r>
            <a:r>
              <a:rPr lang="en-US" sz="2400" dirty="0" smtClean="0"/>
              <a:t> Area</a:t>
            </a:r>
          </a:p>
          <a:p>
            <a:r>
              <a:rPr lang="en-US" sz="2400" dirty="0" smtClean="0"/>
              <a:t>Plant Material</a:t>
            </a:r>
          </a:p>
          <a:p>
            <a:r>
              <a:rPr lang="en-US" sz="2400" dirty="0" smtClean="0"/>
              <a:t>Organic Layer and / or Mulch</a:t>
            </a:r>
          </a:p>
          <a:p>
            <a:pPr lvl="1"/>
            <a:r>
              <a:rPr lang="en-US" sz="2000" dirty="0" smtClean="0">
                <a:solidFill>
                  <a:schemeClr val="accent3"/>
                </a:solidFill>
              </a:rPr>
              <a:t>Shredded Wood Mulch</a:t>
            </a:r>
          </a:p>
          <a:p>
            <a:pPr lvl="1"/>
            <a:r>
              <a:rPr lang="en-US" sz="2000" dirty="0" smtClean="0">
                <a:solidFill>
                  <a:schemeClr val="accent3"/>
                </a:solidFill>
              </a:rPr>
              <a:t>Compost or Leaf Mulch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(Preferred)</a:t>
            </a:r>
          </a:p>
          <a:p>
            <a:r>
              <a:rPr lang="en-US" sz="2400" dirty="0" smtClean="0"/>
              <a:t>Planting Soil / Volume Storage Bed</a:t>
            </a:r>
          </a:p>
          <a:p>
            <a:r>
              <a:rPr lang="en-US" sz="2400" dirty="0" smtClean="0"/>
              <a:t>Positive Overflow</a:t>
            </a:r>
            <a:endParaRPr lang="en-US" sz="2400" dirty="0"/>
          </a:p>
          <a:p>
            <a:pPr lvl="1"/>
            <a:r>
              <a:rPr lang="en-US" sz="2000" dirty="0" smtClean="0">
                <a:solidFill>
                  <a:schemeClr val="accent3"/>
                </a:solidFill>
              </a:rPr>
              <a:t>Domed Riser, Inlet, Weir Structure, Etc.</a:t>
            </a:r>
          </a:p>
          <a:p>
            <a:pPr lvl="1"/>
            <a:r>
              <a:rPr lang="en-US" sz="2000" dirty="0" err="1" smtClean="0">
                <a:solidFill>
                  <a:schemeClr val="accent3"/>
                </a:solidFill>
              </a:rPr>
              <a:t>Underdrain</a:t>
            </a:r>
            <a:r>
              <a:rPr lang="en-US" sz="2000" dirty="0" smtClean="0">
                <a:solidFill>
                  <a:schemeClr val="accent3"/>
                </a:solidFill>
              </a:rPr>
              <a:t>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(Infiltration Rate &lt; 0.1 in/hr)</a:t>
            </a:r>
            <a:endParaRPr lang="en-US" sz="2000" dirty="0" smtClean="0">
              <a:solidFill>
                <a:schemeClr val="accent3"/>
              </a:solidFill>
            </a:endParaRPr>
          </a:p>
        </p:txBody>
      </p:sp>
      <p:pic>
        <p:nvPicPr>
          <p:cNvPr id="6" name="Content Placeholder 5" descr="May 08, 2006 018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6207125" y="2013744"/>
            <a:ext cx="5384800" cy="4038600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4196121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800" dirty="0" smtClean="0">
                <a:solidFill>
                  <a:schemeClr val="tx1"/>
                </a:solidFill>
              </a:rPr>
              <a:t>Sizing Criteria</a:t>
            </a:r>
            <a:endParaRPr lang="en-US" sz="4800" dirty="0">
              <a:solidFill>
                <a:schemeClr val="tx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66951" y="1783560"/>
            <a:ext cx="10720551" cy="4572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Surface Area Depends upon Storage Volume  Requirements</a:t>
            </a:r>
          </a:p>
          <a:p>
            <a:pPr lvl="1"/>
            <a:r>
              <a:rPr lang="en-US" sz="2000" dirty="0" smtClean="0">
                <a:solidFill>
                  <a:schemeClr val="accent3"/>
                </a:solidFill>
              </a:rPr>
              <a:t>Maximum Loading Ratio =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5:1 (Impervious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</a:rPr>
              <a:t>Area:Infiltration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 Area)</a:t>
            </a:r>
            <a:endParaRPr lang="en-US" sz="2000" dirty="0" smtClean="0">
              <a:solidFill>
                <a:schemeClr val="accent3"/>
              </a:solidFill>
            </a:endParaRPr>
          </a:p>
          <a:p>
            <a:r>
              <a:rPr lang="en-US" sz="2400" dirty="0" smtClean="0"/>
              <a:t>Gradual Surface Side Slopes</a:t>
            </a:r>
          </a:p>
          <a:p>
            <a:pPr lvl="1"/>
            <a:r>
              <a:rPr lang="en-US" sz="2000" dirty="0" smtClean="0">
                <a:solidFill>
                  <a:schemeClr val="accent3"/>
                </a:solidFill>
              </a:rPr>
              <a:t>Recommended Maximum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3:1 (2:1 may be Acceptable for “Tight” Areas)</a:t>
            </a:r>
            <a:endParaRPr lang="en-US" sz="2000" dirty="0" smtClean="0">
              <a:solidFill>
                <a:schemeClr val="accent3"/>
              </a:solidFill>
            </a:endParaRPr>
          </a:p>
          <a:p>
            <a:r>
              <a:rPr lang="en-US" sz="2400" dirty="0" smtClean="0"/>
              <a:t>Surface </a:t>
            </a:r>
            <a:r>
              <a:rPr lang="en-US" sz="2400" dirty="0" err="1" smtClean="0"/>
              <a:t>Ponding</a:t>
            </a:r>
            <a:r>
              <a:rPr lang="en-US" sz="2400" dirty="0" smtClean="0"/>
              <a:t> Depth </a:t>
            </a:r>
            <a:r>
              <a:rPr lang="en-US" sz="2400" dirty="0" smtClean="0">
                <a:solidFill>
                  <a:srgbClr val="FF0000"/>
                </a:solidFill>
              </a:rPr>
              <a:t>6”- </a:t>
            </a:r>
          </a:p>
          <a:p>
            <a:pPr lvl="1"/>
            <a:r>
              <a:rPr lang="en-US" sz="2000" dirty="0" smtClean="0">
                <a:solidFill>
                  <a:schemeClr val="accent3"/>
                </a:solidFill>
              </a:rPr>
              <a:t>Empty Within 72 Hours</a:t>
            </a:r>
          </a:p>
          <a:p>
            <a:r>
              <a:rPr lang="en-US" sz="2400" dirty="0" err="1" smtClean="0"/>
              <a:t>Ponding</a:t>
            </a:r>
            <a:r>
              <a:rPr lang="en-US" sz="2400" dirty="0" smtClean="0"/>
              <a:t> Area can be Supplemented with Sub-Surface Storage / Infiltration Bed</a:t>
            </a:r>
          </a:p>
          <a:p>
            <a:r>
              <a:rPr lang="en-US" sz="2400" dirty="0" smtClean="0"/>
              <a:t>Planting Soil Depth</a:t>
            </a:r>
          </a:p>
          <a:p>
            <a:pPr lvl="1"/>
            <a:r>
              <a:rPr lang="en-US" sz="2000" dirty="0" smtClean="0">
                <a:solidFill>
                  <a:schemeClr val="accent3"/>
                </a:solidFill>
              </a:rPr>
              <a:t>18”+ with Herbaceous Plant Species</a:t>
            </a:r>
          </a:p>
          <a:p>
            <a:pPr lvl="1"/>
            <a:r>
              <a:rPr lang="en-US" sz="2000" dirty="0" smtClean="0">
                <a:solidFill>
                  <a:schemeClr val="accent3"/>
                </a:solidFill>
              </a:rPr>
              <a:t>Increased with Trees and / or Woody Shrubs</a:t>
            </a:r>
            <a:endParaRPr lang="en-US" sz="2000" dirty="0">
              <a:solidFill>
                <a:schemeClr val="accent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817</TotalTime>
  <Words>879</Words>
  <Application>Microsoft Office PowerPoint</Application>
  <PresentationFormat>Widescreen</PresentationFormat>
  <Paragraphs>140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Calibri</vt:lpstr>
      <vt:lpstr>Consolas</vt:lpstr>
      <vt:lpstr>Corbel</vt:lpstr>
      <vt:lpstr>Wingdings</vt:lpstr>
      <vt:lpstr>Wingdings 2</vt:lpstr>
      <vt:lpstr>Wingdings 3</vt:lpstr>
      <vt:lpstr>Metro</vt:lpstr>
      <vt:lpstr>Rain gardens: effective Post-Construction stormwater management BMPs</vt:lpstr>
      <vt:lpstr>“Financial and Other Support for this Project is Provided by the Pennsylvania Association of Conservation Districts, Inc. Through a Grant from the Pennsylvania Department of Environmental Protection Under Section 319 of the Clean Water Act, Administered by the U.S. Environmental Protection Agency.”</vt:lpstr>
      <vt:lpstr>Definition</vt:lpstr>
      <vt:lpstr>Potential Applications</vt:lpstr>
      <vt:lpstr>Stormwater Functions</vt:lpstr>
      <vt:lpstr>Volume Reduction</vt:lpstr>
      <vt:lpstr>Key Design Elements</vt:lpstr>
      <vt:lpstr>Primary Components</vt:lpstr>
      <vt:lpstr>Sizing Criteria</vt:lpstr>
      <vt:lpstr>Plant Material</vt:lpstr>
      <vt:lpstr>Organic Layer and / or Mulch</vt:lpstr>
      <vt:lpstr>Planting Soil</vt:lpstr>
      <vt:lpstr>Volume Storage Soils</vt:lpstr>
      <vt:lpstr>Cross Sections / Details</vt:lpstr>
      <vt:lpstr>Construction Sequence</vt:lpstr>
      <vt:lpstr>Long-Term Operation and Maintenance</vt:lpstr>
      <vt:lpstr>Cost Issues</vt:lpstr>
      <vt:lpstr>Q&amp;A / Program Evaluation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Designing an effective sediment trap</dc:title>
  <dc:creator>Snyder, Richard L.</dc:creator>
  <cp:lastModifiedBy>Snyder, Richard L.</cp:lastModifiedBy>
  <cp:revision>83</cp:revision>
  <cp:lastPrinted>2017-03-23T17:31:11Z</cp:lastPrinted>
  <dcterms:created xsi:type="dcterms:W3CDTF">2017-03-21T14:59:01Z</dcterms:created>
  <dcterms:modified xsi:type="dcterms:W3CDTF">2017-04-04T13:41:17Z</dcterms:modified>
</cp:coreProperties>
</file>