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handoutMasterIdLst>
    <p:handoutMasterId r:id="rId19"/>
  </p:handoutMasterIdLst>
  <p:sldIdLst>
    <p:sldId id="256" r:id="rId2"/>
    <p:sldId id="279" r:id="rId3"/>
    <p:sldId id="257" r:id="rId4"/>
    <p:sldId id="268" r:id="rId5"/>
    <p:sldId id="258" r:id="rId6"/>
    <p:sldId id="266" r:id="rId7"/>
    <p:sldId id="259" r:id="rId8"/>
    <p:sldId id="264" r:id="rId9"/>
    <p:sldId id="273" r:id="rId10"/>
    <p:sldId id="274" r:id="rId11"/>
    <p:sldId id="275" r:id="rId12"/>
    <p:sldId id="265" r:id="rId13"/>
    <p:sldId id="270" r:id="rId14"/>
    <p:sldId id="271" r:id="rId15"/>
    <p:sldId id="272" r:id="rId16"/>
    <p:sldId id="267" r:id="rId17"/>
    <p:sldId id="278" r:id="rId1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F905B-8747-47BD-A504-228B4E76E3D9}" type="datetimeFigureOut">
              <a:rPr lang="en-US" smtClean="0"/>
              <a:t>5/2/2017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00EE6-245C-4BB9-9DCC-C39365B00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82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9BE335F-4F4D-4173-9D2D-8A85DCCC2C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7686C-3FEB-4691-827F-A05F5D56A8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31DC-291E-4820-91ED-656534F616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046F3A-6902-48B5-BB4B-AD5F0E180CC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3BCDCA2-2DE1-491A-A9F4-8E70CCBCA5B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5A53741-A722-4FE1-85D0-868231CB772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41373AB-8AFC-4246-AF11-451C8A78A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BEC5A-8593-4AA7-B2B9-15037995B1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1E90E-8576-414F-9D5F-DA45E7DFF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2D52012-09BC-46FB-99BC-60B20ACC72C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1F26A-02F6-4543-A1CA-CC8C961FF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DDC95-56E4-4E6C-B908-5DC8D78955D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FB47-AC32-45C2-809E-AE306554F2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C12B-8768-486A-8019-E2718177BF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6600D2C-8CAF-4376-96E1-E97534FD26F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9" r:id="rId12"/>
    <p:sldLayoutId id="2147483691" r:id="rId13"/>
    <p:sldLayoutId id="2147483692" r:id="rId14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28600"/>
            <a:ext cx="8534400" cy="19208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/>
              <a:t>LIMITING IMPERVIOUS SURFACE COVERAGE USING POROUS TECHNOLOGIES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276600"/>
            <a:ext cx="8458200" cy="1905000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00B050"/>
                </a:solidFill>
              </a:rPr>
              <a:t>Presented By: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RICHARD L. SNYDER, CPESC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RESOURCE CONSERVATIONIST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DAUPHIN COUNTY CONSERVATION DISTRICT</a:t>
            </a:r>
            <a:endParaRPr lang="en-US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>
            <a:noAutofit/>
          </a:bodyPr>
          <a:lstStyle/>
          <a:p>
            <a:r>
              <a:rPr lang="en-US" sz="4800" dirty="0" smtClean="0"/>
              <a:t>DESIGN CONSIDERATIONS (CONT.)</a:t>
            </a:r>
            <a:endParaRPr lang="en-US" sz="4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NEARLY LEVEL TO LEVEL BED BOTTOM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Sloped Bed Bottom Creates Both </a:t>
            </a:r>
            <a:r>
              <a:rPr lang="en-US" sz="1800" b="1" dirty="0" err="1" smtClean="0">
                <a:solidFill>
                  <a:srgbClr val="00B050"/>
                </a:solidFill>
              </a:rPr>
              <a:t>Ponding</a:t>
            </a:r>
            <a:r>
              <a:rPr lang="en-US" sz="1800" b="1" dirty="0" smtClean="0">
                <a:solidFill>
                  <a:srgbClr val="00B050"/>
                </a:solidFill>
              </a:rPr>
              <a:t> and Reduced Distribution</a:t>
            </a:r>
          </a:p>
          <a:p>
            <a:r>
              <a:rPr lang="en-US" sz="2400" b="1" dirty="0" smtClean="0"/>
              <a:t>OVERFLOW SYSTEM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Inlet Boxes are Cost-Effective Overflow Structures</a:t>
            </a:r>
          </a:p>
          <a:p>
            <a:r>
              <a:rPr lang="en-US" sz="2400" b="1" dirty="0" smtClean="0"/>
              <a:t>ABLE TO CONVEY / MITIGATE PEAK RUNOFF FROM LESS-FREQUENT, MORE-INTENSE STORMS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Outlet Control Structure  (i.e.  Modified Inlet Box with Both an Internal Weir and a Low-Flow Orifice)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Specific Design will Vary</a:t>
            </a:r>
          </a:p>
          <a:p>
            <a:r>
              <a:rPr lang="en-US" sz="2400" b="1" dirty="0" smtClean="0"/>
              <a:t>BOTH STONE BED AND OVERFLOW SYSTEM MAY BE DESIGNED / EVALUATED SIMILAR TO A DETENTION BASIN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Demonstrates Mitigation of Peak Runoff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DESIGN CONSIDERATIONS (CONT.)</a:t>
            </a:r>
            <a:endParaRPr lang="en-US" sz="4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30383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INTERNAL WEIR WITHIN AN INLET BOX / OVERFLOW STRUCTURE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Maximizes Water Level in Stone Bed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Provides Sufficient Cover for Overflow System</a:t>
            </a:r>
          </a:p>
          <a:p>
            <a:r>
              <a:rPr lang="en-US" sz="2400" b="1" dirty="0" smtClean="0"/>
              <a:t>PERFORATED PIPES ALONG BED BOTTOM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Evenly Distribute Runoff Over Entire Bed Bottom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Connect Appurtenant Structures  (i.e.  Cleanouts, Inlets Boxes, Etc.)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Lay Flat Along Bed Bottom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May Provide Additional Storage Volume</a:t>
            </a:r>
          </a:p>
          <a:p>
            <a:r>
              <a:rPr lang="en-US" sz="2400" b="1" dirty="0" smtClean="0"/>
              <a:t>ROOF LEADERS / AREA INLETS MAY BE CONNECTED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Pre-Treatment  is Recommended</a:t>
            </a:r>
          </a:p>
          <a:p>
            <a:r>
              <a:rPr lang="en-US" sz="2400" b="1" dirty="0" smtClean="0"/>
              <a:t>LOCATED WITHIN IMMEDIATE PROJECT AREA</a:t>
            </a:r>
          </a:p>
          <a:p>
            <a:r>
              <a:rPr lang="en-US" sz="2400" b="1" dirty="0" smtClean="0"/>
              <a:t>EROSION AND SEDIMENTATION CONTROL IS </a:t>
            </a:r>
            <a:r>
              <a:rPr lang="en-US" sz="2400" b="1" dirty="0" smtClean="0">
                <a:solidFill>
                  <a:srgbClr val="0000FF"/>
                </a:solidFill>
              </a:rPr>
              <a:t>CRITICAL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Surface Sediment Removed Via Vacuum Sweeper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Do </a:t>
            </a:r>
            <a:r>
              <a:rPr lang="en-US" sz="1800" b="1" dirty="0" smtClean="0">
                <a:solidFill>
                  <a:srgbClr val="FF0000"/>
                </a:solidFill>
              </a:rPr>
              <a:t>NOT </a:t>
            </a:r>
            <a:r>
              <a:rPr lang="en-US" sz="1800" b="1" dirty="0" smtClean="0">
                <a:solidFill>
                  <a:srgbClr val="00B050"/>
                </a:solidFill>
              </a:rPr>
              <a:t>Power-Wash Surface Sediment into Stone Bed</a:t>
            </a:r>
            <a:endParaRPr lang="en-US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>
            <a:noAutofit/>
          </a:bodyPr>
          <a:lstStyle/>
          <a:p>
            <a:r>
              <a:rPr lang="en-US" sz="4800" dirty="0" err="1" smtClean="0"/>
              <a:t>DEsIGn</a:t>
            </a:r>
            <a:r>
              <a:rPr lang="en-US" sz="4800" dirty="0" smtClean="0"/>
              <a:t> </a:t>
            </a:r>
            <a:r>
              <a:rPr lang="en-US" sz="4800" dirty="0" err="1" smtClean="0"/>
              <a:t>consideRAtions</a:t>
            </a:r>
            <a:r>
              <a:rPr lang="en-US" sz="4800" dirty="0" smtClean="0"/>
              <a:t> (cont.)</a:t>
            </a:r>
            <a:endParaRPr lang="en-US" sz="4800" dirty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idx="1"/>
          </p:nvPr>
        </p:nvSpPr>
        <p:spPr>
          <a:xfrm>
            <a:off x="0" y="1554162"/>
            <a:ext cx="9144000" cy="5303838"/>
          </a:xfrm>
        </p:spPr>
        <p:txBody>
          <a:bodyPr/>
          <a:lstStyle/>
          <a:p>
            <a:r>
              <a:rPr lang="en-US" sz="2400" b="1" dirty="0" smtClean="0"/>
              <a:t>STONE BED PLACED ON A SLOPE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Benching / Terracing</a:t>
            </a:r>
          </a:p>
          <a:p>
            <a:r>
              <a:rPr lang="en-US" sz="2400" b="1" dirty="0" smtClean="0"/>
              <a:t>STONE BED</a:t>
            </a:r>
          </a:p>
          <a:p>
            <a:pPr lvl="1"/>
            <a:r>
              <a:rPr lang="en-US" sz="1800" b="1" dirty="0" smtClean="0">
                <a:solidFill>
                  <a:srgbClr val="FF0000"/>
                </a:solidFill>
              </a:rPr>
              <a:t>12” to 36” </a:t>
            </a:r>
            <a:r>
              <a:rPr lang="en-US" sz="1800" b="1" dirty="0" smtClean="0">
                <a:solidFill>
                  <a:srgbClr val="00B050"/>
                </a:solidFill>
              </a:rPr>
              <a:t>Deep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Clean, Uniformly-Graded AASHTO #3 with Approximately </a:t>
            </a:r>
            <a:r>
              <a:rPr lang="en-US" sz="1800" b="1" dirty="0" smtClean="0">
                <a:solidFill>
                  <a:srgbClr val="FF0000"/>
                </a:solidFill>
              </a:rPr>
              <a:t>40% </a:t>
            </a:r>
            <a:r>
              <a:rPr lang="en-US" sz="1800" b="1" dirty="0" smtClean="0">
                <a:solidFill>
                  <a:srgbClr val="00B050"/>
                </a:solidFill>
              </a:rPr>
              <a:t>Void Space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Sized to Mitigate Increased Runoff Volume from a 2-Year / 24-Hour Storm</a:t>
            </a:r>
          </a:p>
          <a:p>
            <a:r>
              <a:rPr lang="en-US" sz="2400" b="1" dirty="0" smtClean="0"/>
              <a:t>ALTERNATIVE SUBSURFACE STORAGE PRODUCTS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Proprietary, Interlocking Plastic Units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Greater Storage Capacity than AASHTO #3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Increased Cost</a:t>
            </a:r>
          </a:p>
          <a:p>
            <a:r>
              <a:rPr lang="en-US" sz="2400" b="1" dirty="0" smtClean="0"/>
              <a:t>BACK-UP METHOD FOR RUNOFF TO ENTER STONE BED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Uncurbed Lots – Unpaved </a:t>
            </a:r>
            <a:r>
              <a:rPr lang="en-US" sz="1800" b="1" dirty="0" smtClean="0">
                <a:solidFill>
                  <a:srgbClr val="FF0000"/>
                </a:solidFill>
              </a:rPr>
              <a:t>2’ </a:t>
            </a:r>
            <a:r>
              <a:rPr lang="en-US" sz="1800" b="1" dirty="0" smtClean="0">
                <a:solidFill>
                  <a:srgbClr val="00B050"/>
                </a:solidFill>
              </a:rPr>
              <a:t>Wide Stone Edge Drain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Curbed Lots – Inlets with Pre-Treatment Devices</a:t>
            </a:r>
            <a:endParaRPr lang="en-US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9" name="Rectangle 11"/>
          <p:cNvSpPr>
            <a:spLocks noGrp="1" noRot="1" noChangeArrowheads="1"/>
          </p:cNvSpPr>
          <p:nvPr>
            <p:ph type="title"/>
          </p:nvPr>
        </p:nvSpPr>
        <p:spPr>
          <a:xfrm>
            <a:off x="0" y="457200"/>
            <a:ext cx="9144000" cy="838200"/>
          </a:xfrm>
        </p:spPr>
        <p:txBody>
          <a:bodyPr>
            <a:noAutofit/>
          </a:bodyPr>
          <a:lstStyle/>
          <a:p>
            <a:r>
              <a:rPr lang="en-US" sz="4800" dirty="0" err="1" smtClean="0"/>
              <a:t>DEsIgn</a:t>
            </a:r>
            <a:r>
              <a:rPr lang="en-US" sz="4800" dirty="0" smtClean="0"/>
              <a:t> considerations (cont.)</a:t>
            </a:r>
            <a:endParaRPr lang="en-US" sz="4800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30383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STONE BED MAY BE DESIGNED TO </a:t>
            </a:r>
            <a:r>
              <a:rPr lang="en-US" sz="2400" b="1" dirty="0" smtClean="0">
                <a:solidFill>
                  <a:srgbClr val="0000FF"/>
                </a:solidFill>
              </a:rPr>
              <a:t>SLOWLY </a:t>
            </a:r>
            <a:r>
              <a:rPr lang="en-US" sz="2400" b="1" dirty="0" smtClean="0"/>
              <a:t>DISCHARGE TO ADJACENT WETLANDS AND / OR BIORETENTION AREAS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Areas with Poorly Draining Soils</a:t>
            </a:r>
          </a:p>
          <a:p>
            <a:r>
              <a:rPr lang="en-US" sz="2400" b="1" dirty="0" smtClean="0"/>
              <a:t>STONE BED LINED TO PREVENT INFILTRATION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Industrial Sites with Contaminated Soils</a:t>
            </a:r>
          </a:p>
          <a:p>
            <a:r>
              <a:rPr lang="en-US" sz="2400" b="1" dirty="0" smtClean="0"/>
              <a:t>PRE-TREATMENT DEVICES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Threat  of Spills and / or Groundwater Contamination</a:t>
            </a:r>
          </a:p>
          <a:p>
            <a:r>
              <a:rPr lang="en-US" sz="2400" b="1" dirty="0" smtClean="0"/>
              <a:t>SEAL COATING AND / OR OVERPAVING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Lack of Awareness</a:t>
            </a:r>
            <a:endParaRPr lang="en-US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304800" y="0"/>
            <a:ext cx="8686800" cy="838200"/>
          </a:xfrm>
        </p:spPr>
        <p:txBody>
          <a:bodyPr>
            <a:noAutofit/>
          </a:bodyPr>
          <a:lstStyle/>
          <a:p>
            <a:r>
              <a:rPr lang="en-US" sz="4800" dirty="0" smtClean="0"/>
              <a:t>CONSTRUCTION SEQUENCE</a:t>
            </a:r>
            <a:endParaRPr lang="en-US" sz="4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0" y="1066800"/>
            <a:ext cx="6553200" cy="5791200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INSTALLATION / CONSTRUCTION SHALL BE NEAR THE END</a:t>
            </a:r>
          </a:p>
          <a:p>
            <a:r>
              <a:rPr lang="en-US" sz="2400" b="1" dirty="0" smtClean="0"/>
              <a:t>STONE BED EXCAVATED TO FINAL GRADE</a:t>
            </a:r>
          </a:p>
          <a:p>
            <a:r>
              <a:rPr lang="en-US" sz="2400" b="1" dirty="0" smtClean="0"/>
              <a:t>DO </a:t>
            </a:r>
            <a:r>
              <a:rPr lang="en-US" sz="2400" b="1" dirty="0" smtClean="0">
                <a:solidFill>
                  <a:srgbClr val="0000FF"/>
                </a:solidFill>
              </a:rPr>
              <a:t>NOT </a:t>
            </a:r>
            <a:r>
              <a:rPr lang="en-US" sz="2400" b="1" dirty="0" smtClean="0"/>
              <a:t>COMPACT EXISTING SUBGRADE</a:t>
            </a:r>
          </a:p>
          <a:p>
            <a:r>
              <a:rPr lang="en-US" sz="2400" b="1" dirty="0" smtClean="0"/>
              <a:t>UNWANTED FINES / SATURATED SOILS REMOVED WITH LIGHT EQUIPMENT, THEN SCARIFIED </a:t>
            </a:r>
            <a:r>
              <a:rPr lang="en-US" sz="2400" b="1" dirty="0" smtClean="0">
                <a:solidFill>
                  <a:srgbClr val="0000FF"/>
                </a:solidFill>
              </a:rPr>
              <a:t>6” </a:t>
            </a:r>
            <a:r>
              <a:rPr lang="en-US" sz="2400" b="1" dirty="0" smtClean="0"/>
              <a:t>MINIMUM</a:t>
            </a:r>
          </a:p>
          <a:p>
            <a:r>
              <a:rPr lang="en-US" sz="2400" b="1" dirty="0" smtClean="0"/>
              <a:t>EARTHEN BERMS INSTALLED / CONSTRUCTED</a:t>
            </a:r>
          </a:p>
          <a:p>
            <a:r>
              <a:rPr lang="en-US" sz="2400" b="1" dirty="0" smtClean="0"/>
              <a:t> GEOTEXTILE PLACED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Adjacent Strips Overlap </a:t>
            </a:r>
            <a:r>
              <a:rPr lang="en-US" sz="1800" b="1" dirty="0" smtClean="0">
                <a:solidFill>
                  <a:srgbClr val="FF0000"/>
                </a:solidFill>
              </a:rPr>
              <a:t>16” </a:t>
            </a:r>
            <a:r>
              <a:rPr lang="en-US" sz="1800" b="1" dirty="0" smtClean="0">
                <a:solidFill>
                  <a:srgbClr val="00B050"/>
                </a:solidFill>
              </a:rPr>
              <a:t>Minimum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Secured </a:t>
            </a:r>
            <a:r>
              <a:rPr lang="en-US" sz="1800" b="1" dirty="0" smtClean="0">
                <a:solidFill>
                  <a:srgbClr val="FF0000"/>
                </a:solidFill>
              </a:rPr>
              <a:t>4’ </a:t>
            </a:r>
            <a:r>
              <a:rPr lang="en-US" sz="1800" b="1" dirty="0" smtClean="0">
                <a:solidFill>
                  <a:srgbClr val="00B050"/>
                </a:solidFill>
              </a:rPr>
              <a:t>Minimum Outside of Stone Bed</a:t>
            </a:r>
            <a:endParaRPr lang="en-US" sz="1800" b="1" dirty="0">
              <a:solidFill>
                <a:srgbClr val="00B050"/>
              </a:solidFill>
            </a:endParaRPr>
          </a:p>
          <a:p>
            <a:r>
              <a:rPr lang="en-US" sz="2400" b="1" dirty="0" smtClean="0"/>
              <a:t>STONE BED PLACED</a:t>
            </a:r>
          </a:p>
          <a:p>
            <a:pPr lvl="1"/>
            <a:r>
              <a:rPr lang="en-US" sz="1800" b="1" dirty="0" smtClean="0">
                <a:solidFill>
                  <a:srgbClr val="FF0000"/>
                </a:solidFill>
              </a:rPr>
              <a:t>8” </a:t>
            </a:r>
            <a:r>
              <a:rPr lang="en-US" sz="1800" b="1" dirty="0" smtClean="0">
                <a:solidFill>
                  <a:srgbClr val="00B050"/>
                </a:solidFill>
              </a:rPr>
              <a:t>Lifts and Lightly Compacted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Topped with a Choker Base Course  </a:t>
            </a:r>
            <a:r>
              <a:rPr lang="en-US" sz="1800" b="1" dirty="0" smtClean="0">
                <a:solidFill>
                  <a:srgbClr val="FF0000"/>
                </a:solidFill>
              </a:rPr>
              <a:t>(1+” AASHTO #57)</a:t>
            </a:r>
            <a:endParaRPr lang="en-US" sz="1800" b="1" dirty="0">
              <a:solidFill>
                <a:srgbClr val="00B050"/>
              </a:solidFill>
            </a:endParaRPr>
          </a:p>
          <a:p>
            <a:r>
              <a:rPr lang="en-US" sz="2400" b="1" dirty="0" smtClean="0"/>
              <a:t>POROUS TECHNOLOGY INSTALLED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Full Permeability Tested by Applying </a:t>
            </a:r>
            <a:r>
              <a:rPr lang="en-US" sz="1800" b="1" dirty="0" smtClean="0">
                <a:solidFill>
                  <a:srgbClr val="FF0000"/>
                </a:solidFill>
              </a:rPr>
              <a:t>CLEAN </a:t>
            </a:r>
            <a:r>
              <a:rPr lang="en-US" sz="1800" b="1" dirty="0" smtClean="0">
                <a:solidFill>
                  <a:srgbClr val="00B050"/>
                </a:solidFill>
              </a:rPr>
              <a:t>Water at </a:t>
            </a:r>
            <a:r>
              <a:rPr lang="en-US" sz="1800" b="1" dirty="0" smtClean="0">
                <a:solidFill>
                  <a:srgbClr val="FF0000"/>
                </a:solidFill>
              </a:rPr>
              <a:t>5gpm</a:t>
            </a:r>
            <a:endParaRPr lang="en-US" sz="1800" b="1" dirty="0">
              <a:solidFill>
                <a:srgbClr val="00B05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072573"/>
            <a:ext cx="2667000" cy="190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009900"/>
            <a:ext cx="2667000" cy="190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953000"/>
            <a:ext cx="2666999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LONG-TERM OPERATION AND MAINTENANCE</a:t>
            </a:r>
            <a:endParaRPr lang="en-US" sz="48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0292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PRIMARY GOAL = TO </a:t>
            </a:r>
            <a:r>
              <a:rPr lang="en-US" sz="2400" b="1" dirty="0" smtClean="0">
                <a:solidFill>
                  <a:srgbClr val="0000FF"/>
                </a:solidFill>
              </a:rPr>
              <a:t>PREVENT </a:t>
            </a:r>
            <a:r>
              <a:rPr lang="en-US" sz="2400" b="1" dirty="0" smtClean="0"/>
              <a:t>CLOGGING BY FINES</a:t>
            </a:r>
          </a:p>
          <a:p>
            <a:r>
              <a:rPr lang="en-US" sz="2400" b="1" dirty="0" smtClean="0"/>
              <a:t>VACUUMED BIANNUALLY WITH COMMERCIAL CLEANING UNITS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Pavement Washing Systems / Compressed Air Units are </a:t>
            </a:r>
            <a:r>
              <a:rPr lang="en-US" sz="1800" b="1" dirty="0" smtClean="0">
                <a:solidFill>
                  <a:srgbClr val="FF0000"/>
                </a:solidFill>
              </a:rPr>
              <a:t>NOT </a:t>
            </a:r>
            <a:r>
              <a:rPr lang="en-US" sz="1800" b="1" dirty="0" smtClean="0">
                <a:solidFill>
                  <a:srgbClr val="00B050"/>
                </a:solidFill>
              </a:rPr>
              <a:t>Recommended</a:t>
            </a:r>
            <a:endParaRPr lang="en-US" sz="2400" b="1" dirty="0" smtClean="0"/>
          </a:p>
          <a:p>
            <a:r>
              <a:rPr lang="en-US" sz="2400" b="1" dirty="0" smtClean="0"/>
              <a:t>TRIBUTARY INLET BOXES CLEANED BIANNUALLY</a:t>
            </a:r>
          </a:p>
          <a:p>
            <a:r>
              <a:rPr lang="en-US" sz="2400" b="1" dirty="0" smtClean="0"/>
              <a:t>ADJACENT VEGETATED / LANDSCAPED AREAS MAINTAINED SEMIANNUALLY</a:t>
            </a:r>
          </a:p>
          <a:p>
            <a:r>
              <a:rPr lang="en-US" sz="2400" b="1" dirty="0" smtClean="0"/>
              <a:t>TRASH / LITTER / DEPOSITED SOIL REMOVED, PROPERLY DISPOSED</a:t>
            </a:r>
          </a:p>
          <a:p>
            <a:r>
              <a:rPr lang="en-US" sz="2400" b="1" dirty="0" smtClean="0"/>
              <a:t>SPECIAL MAINTENANCE CONSIDERATIONS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Winter Maintenance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Repairs  (i.e. Potholes, Settling, Etc.)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lvl="1"/>
            <a:r>
              <a:rPr lang="en-US" sz="1800" b="1" dirty="0" smtClean="0">
                <a:solidFill>
                  <a:srgbClr val="FF0000"/>
                </a:solidFill>
              </a:rPr>
              <a:t>NO, NO, NO…</a:t>
            </a:r>
            <a:r>
              <a:rPr lang="en-US" sz="1800" b="1" dirty="0" smtClean="0">
                <a:solidFill>
                  <a:srgbClr val="00B050"/>
                </a:solidFill>
              </a:rPr>
              <a:t>Seal Coating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4724400"/>
            <a:ext cx="3200400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COST ISSUES</a:t>
            </a:r>
            <a:endParaRPr lang="en-US" sz="4800" dirty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17638"/>
            <a:ext cx="5105400" cy="5135562"/>
          </a:xfrm>
        </p:spPr>
        <p:txBody>
          <a:bodyPr/>
          <a:lstStyle/>
          <a:p>
            <a:r>
              <a:rPr lang="en-US" sz="2400" b="1" dirty="0" smtClean="0"/>
              <a:t>PERVIOUS ASPHALT</a:t>
            </a:r>
          </a:p>
          <a:p>
            <a:pPr lvl="1"/>
            <a:r>
              <a:rPr lang="en-US" sz="1800" b="1" dirty="0" smtClean="0">
                <a:solidFill>
                  <a:srgbClr val="FF0000"/>
                </a:solidFill>
              </a:rPr>
              <a:t>10% to 20% </a:t>
            </a:r>
            <a:r>
              <a:rPr lang="en-US" sz="1800" b="1" dirty="0" smtClean="0">
                <a:solidFill>
                  <a:srgbClr val="00B050"/>
                </a:solidFill>
              </a:rPr>
              <a:t>Higher than Standard Asphalt per Unit Area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Appropriate Comparison??</a:t>
            </a:r>
          </a:p>
          <a:p>
            <a:r>
              <a:rPr lang="en-US" sz="2400" b="1" dirty="0" smtClean="0"/>
              <a:t>PERVIOUS CONCRETE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More Expensive than Pervious Asphalt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Increased Labor / Installation Experience</a:t>
            </a:r>
          </a:p>
          <a:p>
            <a:r>
              <a:rPr lang="en-US" sz="2400" b="1" dirty="0" smtClean="0"/>
              <a:t>PERMEABLE INTERLOCKING CONCRETE PAVEMENT BLOCKS</a:t>
            </a:r>
          </a:p>
          <a:p>
            <a:pPr lvl="1"/>
            <a:r>
              <a:rPr lang="en-US" sz="2000" b="1" dirty="0" smtClean="0">
                <a:solidFill>
                  <a:srgbClr val="00B050"/>
                </a:solidFill>
              </a:rPr>
              <a:t>Varies by Type / Manufacturer</a:t>
            </a:r>
          </a:p>
          <a:p>
            <a:r>
              <a:rPr lang="en-US" sz="2400" b="1" dirty="0" smtClean="0">
                <a:solidFill>
                  <a:srgbClr val="0000FF"/>
                </a:solidFill>
              </a:rPr>
              <a:t>$2,000 TO $2,500 / PARKING SPACE  (2005)</a:t>
            </a:r>
            <a:endParaRPr lang="en-US" sz="2400" b="1" dirty="0">
              <a:solidFill>
                <a:srgbClr val="0000FF"/>
              </a:solidFill>
            </a:endParaRPr>
          </a:p>
          <a:p>
            <a:endParaRPr lang="en-US" sz="2400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089112"/>
            <a:ext cx="4038600" cy="2768888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060162"/>
            <a:ext cx="4038600" cy="302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Q&amp;A / PROGRAM EVALUATION</a:t>
            </a:r>
            <a:endParaRPr lang="en-US" sz="4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03023"/>
            <a:ext cx="4569691" cy="3427268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7800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381000" y="3860800"/>
            <a:ext cx="8458200" cy="2235200"/>
          </a:xfrm>
        </p:spPr>
        <p:txBody>
          <a:bodyPr>
            <a:normAutofit/>
          </a:bodyPr>
          <a:lstStyle/>
          <a:p>
            <a:r>
              <a:rPr lang="en-US" i="1" dirty="0"/>
              <a:t>“Financial and </a:t>
            </a:r>
            <a:r>
              <a:rPr lang="en-US" i="1" dirty="0" smtClean="0"/>
              <a:t>Other Support </a:t>
            </a:r>
            <a:r>
              <a:rPr lang="en-US" i="1" dirty="0"/>
              <a:t>for this </a:t>
            </a:r>
            <a:r>
              <a:rPr lang="en-US" i="1" dirty="0" smtClean="0"/>
              <a:t>Project </a:t>
            </a:r>
            <a:r>
              <a:rPr lang="en-US" i="1" dirty="0"/>
              <a:t>is </a:t>
            </a:r>
            <a:r>
              <a:rPr lang="en-US" i="1" dirty="0" smtClean="0"/>
              <a:t>Provided </a:t>
            </a:r>
            <a:r>
              <a:rPr lang="en-US" i="1" dirty="0"/>
              <a:t>by the Pennsylvania </a:t>
            </a:r>
            <a:r>
              <a:rPr lang="en-US" i="1" dirty="0" smtClean="0"/>
              <a:t>Association </a:t>
            </a:r>
            <a:r>
              <a:rPr lang="en-US" i="1" dirty="0"/>
              <a:t>of </a:t>
            </a:r>
            <a:r>
              <a:rPr lang="en-US" i="1" dirty="0" smtClean="0"/>
              <a:t>Conservation Districts</a:t>
            </a:r>
            <a:r>
              <a:rPr lang="en-US" i="1" dirty="0"/>
              <a:t>, </a:t>
            </a:r>
            <a:r>
              <a:rPr lang="en-US" i="1" dirty="0" smtClean="0"/>
              <a:t>Inc</a:t>
            </a:r>
            <a:r>
              <a:rPr lang="en-US" i="1" dirty="0"/>
              <a:t>. </a:t>
            </a:r>
            <a:r>
              <a:rPr lang="en-US" i="1" dirty="0" smtClean="0"/>
              <a:t>Through </a:t>
            </a:r>
            <a:r>
              <a:rPr lang="en-US" i="1" dirty="0"/>
              <a:t>a </a:t>
            </a:r>
            <a:r>
              <a:rPr lang="en-US" i="1" dirty="0" smtClean="0"/>
              <a:t>Grant </a:t>
            </a:r>
            <a:r>
              <a:rPr lang="en-US" i="1" dirty="0"/>
              <a:t>from the Pennsylvania </a:t>
            </a:r>
            <a:r>
              <a:rPr lang="en-US" i="1" dirty="0" smtClean="0"/>
              <a:t>Department </a:t>
            </a:r>
            <a:r>
              <a:rPr lang="en-US" i="1" dirty="0"/>
              <a:t>of </a:t>
            </a:r>
            <a:r>
              <a:rPr lang="en-US" i="1" dirty="0" smtClean="0"/>
              <a:t>Environmental Protection Under Section </a:t>
            </a:r>
            <a:r>
              <a:rPr lang="en-US" i="1" dirty="0"/>
              <a:t>319 of the </a:t>
            </a:r>
            <a:r>
              <a:rPr lang="en-US" i="1" dirty="0" smtClean="0"/>
              <a:t>Clean Water Act</a:t>
            </a:r>
            <a:r>
              <a:rPr lang="en-US" i="1" dirty="0"/>
              <a:t>, </a:t>
            </a:r>
            <a:r>
              <a:rPr lang="en-US" i="1" dirty="0" smtClean="0"/>
              <a:t>Administered </a:t>
            </a:r>
            <a:r>
              <a:rPr lang="en-US" i="1" dirty="0"/>
              <a:t>by the </a:t>
            </a:r>
            <a:r>
              <a:rPr lang="en-US" i="1" dirty="0" smtClean="0"/>
              <a:t>U.S. </a:t>
            </a:r>
            <a:r>
              <a:rPr lang="en-US" i="1" smtClean="0"/>
              <a:t>Environmental Protection Agency</a:t>
            </a:r>
            <a:r>
              <a:rPr lang="en-US" i="1" dirty="0"/>
              <a:t>.”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2400"/>
            <a:ext cx="4655508" cy="27933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WHAT IS PERVIOUS PAVEMENT?</a:t>
            </a:r>
            <a:endParaRPr lang="en-US" sz="48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600200"/>
            <a:ext cx="5029200" cy="51054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PERMEABLE SURFACE COURSE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Bituminous Asphalt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Concrete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Paver Blocks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Reinforced Turf and Gravel Filled Grids</a:t>
            </a:r>
            <a:endParaRPr lang="en-US" sz="1800" b="1" dirty="0">
              <a:solidFill>
                <a:srgbClr val="00B050"/>
              </a:solidFill>
            </a:endParaRPr>
          </a:p>
          <a:p>
            <a:r>
              <a:rPr lang="en-US" sz="2400" b="1" dirty="0" smtClean="0"/>
              <a:t>AASHTO #57 CHOKER COURSE</a:t>
            </a:r>
            <a:endParaRPr lang="en-US" sz="2400" b="1" dirty="0"/>
          </a:p>
          <a:p>
            <a:r>
              <a:rPr lang="en-US" sz="2400" b="1" dirty="0" smtClean="0"/>
              <a:t>CLEAN, UNIFORMLY-GRADED STONE BED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AASHTO #3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Minimum Void Space of </a:t>
            </a:r>
            <a:r>
              <a:rPr lang="en-US" sz="1800" b="1" dirty="0" smtClean="0">
                <a:solidFill>
                  <a:srgbClr val="FF0000"/>
                </a:solidFill>
              </a:rPr>
              <a:t>40%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Depth Varies – </a:t>
            </a:r>
            <a:r>
              <a:rPr lang="en-US" sz="1800" b="1" dirty="0" smtClean="0">
                <a:solidFill>
                  <a:srgbClr val="FF0000"/>
                </a:solidFill>
              </a:rPr>
              <a:t>Generally 12” to 36”</a:t>
            </a:r>
            <a:endParaRPr lang="en-US" sz="1900" b="1" dirty="0">
              <a:solidFill>
                <a:srgbClr val="FF0000"/>
              </a:solidFill>
            </a:endParaRPr>
          </a:p>
          <a:p>
            <a:r>
              <a:rPr lang="en-US" sz="2400" b="1" dirty="0" smtClean="0"/>
              <a:t>NON-WOVEN GEOTEXTILE</a:t>
            </a:r>
            <a:endParaRPr lang="en-US" sz="2400" b="1" dirty="0"/>
          </a:p>
          <a:p>
            <a:r>
              <a:rPr lang="en-US" sz="2400" b="1" dirty="0" smtClean="0"/>
              <a:t>UNCOMPACTED SUBGRADE</a:t>
            </a:r>
            <a:endParaRPr lang="en-US" sz="2400" b="1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05400" y="1532243"/>
            <a:ext cx="3886200" cy="2362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200813"/>
            <a:ext cx="3883152" cy="240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err="1" smtClean="0"/>
              <a:t>POtEnTIal</a:t>
            </a:r>
            <a:r>
              <a:rPr lang="en-US" sz="4800" dirty="0" smtClean="0"/>
              <a:t> applications</a:t>
            </a:r>
            <a:endParaRPr lang="en-US" sz="48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304800" y="2362200"/>
            <a:ext cx="4191000" cy="31242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RESIDENTIAL  </a:t>
            </a:r>
            <a:r>
              <a:rPr lang="en-US" sz="2400" b="1" dirty="0" smtClean="0">
                <a:solidFill>
                  <a:srgbClr val="0000FF"/>
                </a:solidFill>
              </a:rPr>
              <a:t>(LIMITED)</a:t>
            </a:r>
          </a:p>
          <a:p>
            <a:r>
              <a:rPr lang="en-US" sz="2400" b="1" dirty="0" smtClean="0"/>
              <a:t>COMMERCIAL</a:t>
            </a:r>
          </a:p>
          <a:p>
            <a:r>
              <a:rPr lang="en-US" sz="2400" b="1" dirty="0" smtClean="0"/>
              <a:t>ULTRA URBAN</a:t>
            </a:r>
          </a:p>
          <a:p>
            <a:r>
              <a:rPr lang="en-US" sz="2400" b="1" dirty="0" smtClean="0"/>
              <a:t>INDUSTRIAL</a:t>
            </a:r>
          </a:p>
          <a:p>
            <a:r>
              <a:rPr lang="en-US" sz="2400" b="1" dirty="0" smtClean="0"/>
              <a:t>RETROFIT</a:t>
            </a:r>
          </a:p>
          <a:p>
            <a:r>
              <a:rPr lang="en-US" sz="2400" b="1" dirty="0" smtClean="0"/>
              <a:t>HIGHWAY / ROAD  </a:t>
            </a:r>
            <a:r>
              <a:rPr lang="en-US" sz="2400" b="1" dirty="0" smtClean="0">
                <a:solidFill>
                  <a:srgbClr val="0000FF"/>
                </a:solidFill>
              </a:rPr>
              <a:t>(LIMITED)</a:t>
            </a:r>
            <a:endParaRPr lang="en-US" sz="2400" b="1" dirty="0">
              <a:solidFill>
                <a:srgbClr val="0000FF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152" y="2057400"/>
            <a:ext cx="4343400" cy="3257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STORMWATER FUNCTIONS</a:t>
            </a:r>
            <a:endParaRPr lang="en-US" sz="48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524000"/>
            <a:ext cx="5029200" cy="27432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VOLUME REDUCTION = </a:t>
            </a:r>
            <a:r>
              <a:rPr lang="en-US" sz="2400" b="1" dirty="0" smtClean="0">
                <a:solidFill>
                  <a:srgbClr val="0000FF"/>
                </a:solidFill>
              </a:rPr>
              <a:t>MEDIUM</a:t>
            </a:r>
            <a:endParaRPr lang="en-US" sz="2400" b="1" dirty="0">
              <a:solidFill>
                <a:srgbClr val="0000FF"/>
              </a:solidFill>
            </a:endParaRPr>
          </a:p>
          <a:p>
            <a:r>
              <a:rPr lang="en-US" sz="2400" b="1" dirty="0" smtClean="0"/>
              <a:t>RECHARGE = </a:t>
            </a:r>
            <a:r>
              <a:rPr lang="en-US" sz="2400" b="1" dirty="0" smtClean="0">
                <a:solidFill>
                  <a:srgbClr val="0000FF"/>
                </a:solidFill>
              </a:rPr>
              <a:t>MEDIUM</a:t>
            </a:r>
            <a:endParaRPr lang="en-US" sz="2400" b="1" dirty="0">
              <a:solidFill>
                <a:srgbClr val="0000FF"/>
              </a:solidFill>
            </a:endParaRPr>
          </a:p>
          <a:p>
            <a:r>
              <a:rPr lang="en-US" sz="2400" b="1" dirty="0" smtClean="0"/>
              <a:t>PEAK RATE CONTROL = </a:t>
            </a:r>
            <a:r>
              <a:rPr lang="en-US" sz="2400" b="1" dirty="0" smtClean="0">
                <a:solidFill>
                  <a:srgbClr val="0000FF"/>
                </a:solidFill>
              </a:rPr>
              <a:t>MEDIUM</a:t>
            </a:r>
            <a:endParaRPr lang="en-US" sz="2400" b="1" dirty="0">
              <a:solidFill>
                <a:srgbClr val="0000FF"/>
              </a:solidFill>
            </a:endParaRPr>
          </a:p>
          <a:p>
            <a:r>
              <a:rPr lang="en-US" sz="2400" b="1" dirty="0" smtClean="0"/>
              <a:t>WATER QUALITY = </a:t>
            </a:r>
            <a:r>
              <a:rPr lang="en-US" sz="2400" b="1" dirty="0" smtClean="0">
                <a:solidFill>
                  <a:srgbClr val="0000FF"/>
                </a:solidFill>
              </a:rPr>
              <a:t>MEDIUM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TSS = </a:t>
            </a:r>
            <a:r>
              <a:rPr lang="en-US" sz="1800" b="1" dirty="0" smtClean="0">
                <a:solidFill>
                  <a:srgbClr val="FF0000"/>
                </a:solidFill>
              </a:rPr>
              <a:t>85%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TP = </a:t>
            </a:r>
            <a:r>
              <a:rPr lang="en-US" sz="1800" b="1" dirty="0" smtClean="0">
                <a:solidFill>
                  <a:srgbClr val="FF0000"/>
                </a:solidFill>
              </a:rPr>
              <a:t>85%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N02 = </a:t>
            </a:r>
            <a:r>
              <a:rPr lang="en-US" sz="1800" b="1" dirty="0" smtClean="0">
                <a:solidFill>
                  <a:srgbClr val="FF0000"/>
                </a:solidFill>
              </a:rPr>
              <a:t>30%</a:t>
            </a:r>
            <a:endParaRPr lang="en-US" sz="1800" b="1" dirty="0">
              <a:solidFill>
                <a:srgbClr val="FF0000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200" y="3074639"/>
            <a:ext cx="5003800" cy="378336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err="1" smtClean="0"/>
              <a:t>dEtAIled</a:t>
            </a:r>
            <a:r>
              <a:rPr lang="en-US" sz="4800" dirty="0" smtClean="0"/>
              <a:t> </a:t>
            </a:r>
            <a:r>
              <a:rPr lang="en-US" sz="4800" dirty="0" err="1" smtClean="0"/>
              <a:t>stORmwater</a:t>
            </a:r>
            <a:r>
              <a:rPr lang="en-US" sz="4800" dirty="0" smtClean="0"/>
              <a:t> functions</a:t>
            </a:r>
            <a:endParaRPr lang="en-US" sz="48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0" y="2133600"/>
            <a:ext cx="9144000" cy="22860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VOLUME REDUCTION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Volume = </a:t>
            </a:r>
            <a:r>
              <a:rPr lang="en-US" sz="1800" b="1" dirty="0" smtClean="0">
                <a:solidFill>
                  <a:srgbClr val="FF0000"/>
                </a:solidFill>
              </a:rPr>
              <a:t>Depth (</a:t>
            </a:r>
            <a:r>
              <a:rPr lang="en-US" sz="1800" b="1" dirty="0" err="1" smtClean="0">
                <a:solidFill>
                  <a:srgbClr val="FF0000"/>
                </a:solidFill>
              </a:rPr>
              <a:t>ft</a:t>
            </a:r>
            <a:r>
              <a:rPr lang="en-US" sz="1800" b="1" dirty="0" smtClean="0">
                <a:solidFill>
                  <a:srgbClr val="FF0000"/>
                </a:solidFill>
              </a:rPr>
              <a:t>) x Area (</a:t>
            </a:r>
            <a:r>
              <a:rPr lang="en-US" sz="1800" b="1" dirty="0" err="1" smtClean="0">
                <a:solidFill>
                  <a:srgbClr val="FF0000"/>
                </a:solidFill>
              </a:rPr>
              <a:t>sf</a:t>
            </a:r>
            <a:r>
              <a:rPr lang="en-US" sz="1800" b="1" dirty="0" smtClean="0">
                <a:solidFill>
                  <a:srgbClr val="FF0000"/>
                </a:solidFill>
              </a:rPr>
              <a:t>) x Void Space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Infiltration Volume = </a:t>
            </a:r>
            <a:r>
              <a:rPr lang="en-US" sz="1800" b="1" dirty="0" smtClean="0">
                <a:solidFill>
                  <a:srgbClr val="FF0000"/>
                </a:solidFill>
              </a:rPr>
              <a:t>Bed Bottom Area (</a:t>
            </a:r>
            <a:r>
              <a:rPr lang="en-US" sz="1800" b="1" dirty="0" err="1" smtClean="0">
                <a:solidFill>
                  <a:srgbClr val="FF0000"/>
                </a:solidFill>
              </a:rPr>
              <a:t>sf</a:t>
            </a:r>
            <a:r>
              <a:rPr lang="en-US" sz="1800" b="1" dirty="0" smtClean="0">
                <a:solidFill>
                  <a:srgbClr val="FF0000"/>
                </a:solidFill>
              </a:rPr>
              <a:t>) x Infiltration Rate (in/</a:t>
            </a:r>
            <a:r>
              <a:rPr lang="en-US" sz="1800" b="1" dirty="0" err="1" smtClean="0">
                <a:solidFill>
                  <a:srgbClr val="FF0000"/>
                </a:solidFill>
              </a:rPr>
              <a:t>hr</a:t>
            </a:r>
            <a:r>
              <a:rPr lang="en-US" sz="1800" b="1" dirty="0" smtClean="0">
                <a:solidFill>
                  <a:srgbClr val="FF0000"/>
                </a:solidFill>
              </a:rPr>
              <a:t>) x Infiltration Period (</a:t>
            </a:r>
            <a:r>
              <a:rPr lang="en-US" sz="1800" b="1" dirty="0" err="1" smtClean="0">
                <a:solidFill>
                  <a:srgbClr val="FF0000"/>
                </a:solidFill>
              </a:rPr>
              <a:t>hr</a:t>
            </a:r>
            <a:r>
              <a:rPr lang="en-US" sz="1800" b="1" dirty="0" smtClean="0">
                <a:solidFill>
                  <a:srgbClr val="FF0000"/>
                </a:solidFill>
              </a:rPr>
              <a:t>) x 1/12</a:t>
            </a:r>
            <a:endParaRPr lang="en-US" sz="1800" b="1" dirty="0" smtClean="0">
              <a:solidFill>
                <a:srgbClr val="00B050"/>
              </a:solidFill>
            </a:endParaRPr>
          </a:p>
          <a:p>
            <a:r>
              <a:rPr lang="en-US" sz="2400" b="1" dirty="0" smtClean="0"/>
              <a:t>PEAK RATE MITIGATION</a:t>
            </a:r>
          </a:p>
          <a:p>
            <a:r>
              <a:rPr lang="en-US" sz="2400" b="1" dirty="0" smtClean="0"/>
              <a:t>WATER QUALITY IMPROVEMENT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4572000" cy="3429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KEY DESIGN ELEMENTS</a:t>
            </a:r>
            <a:endParaRPr lang="en-US" sz="48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52400" y="1524000"/>
            <a:ext cx="4343400" cy="5181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PERVIOUS PAVEMENT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Primarily for Peak Rate Control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Does </a:t>
            </a:r>
            <a:r>
              <a:rPr lang="en-US" sz="1800" b="1" dirty="0" smtClean="0">
                <a:solidFill>
                  <a:srgbClr val="FF0000"/>
                </a:solidFill>
              </a:rPr>
              <a:t>NOT</a:t>
            </a:r>
            <a:r>
              <a:rPr lang="en-US" sz="1800" b="1" dirty="0" smtClean="0">
                <a:solidFill>
                  <a:srgbClr val="00B050"/>
                </a:solidFill>
              </a:rPr>
              <a:t> Address Water Quantity and / or Water Quality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Storage is Short Duration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Primary Use(s) is Rapidly Restored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Minimize Safety Risks / Potential Property Damage / User Inconveniences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Emergency Overflows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Maximum </a:t>
            </a:r>
            <a:r>
              <a:rPr lang="en-US" sz="1800" b="1" dirty="0" err="1" smtClean="0">
                <a:solidFill>
                  <a:srgbClr val="00B050"/>
                </a:solidFill>
              </a:rPr>
              <a:t>Ponding</a:t>
            </a:r>
            <a:r>
              <a:rPr lang="en-US" sz="1800" b="1" dirty="0" smtClean="0">
                <a:solidFill>
                  <a:srgbClr val="00B050"/>
                </a:solidFill>
              </a:rPr>
              <a:t> Depths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Flow Control Structures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Adequate Surface Slope to Outlet</a:t>
            </a:r>
            <a:endParaRPr lang="en-US" sz="1800" b="1" dirty="0">
              <a:solidFill>
                <a:srgbClr val="00B050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343400" cy="51816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INFILTRATION BED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Minimum </a:t>
            </a:r>
            <a:r>
              <a:rPr lang="en-US" sz="1800" b="1" dirty="0" smtClean="0">
                <a:solidFill>
                  <a:srgbClr val="FF0000"/>
                </a:solidFill>
              </a:rPr>
              <a:t>2’</a:t>
            </a:r>
            <a:r>
              <a:rPr lang="en-US" sz="1800" b="1" dirty="0" smtClean="0">
                <a:solidFill>
                  <a:srgbClr val="00B050"/>
                </a:solidFill>
              </a:rPr>
              <a:t> of Renovating Soil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Maximum Loading Ratio of </a:t>
            </a:r>
            <a:r>
              <a:rPr lang="en-US" sz="1800" b="1" dirty="0" smtClean="0">
                <a:solidFill>
                  <a:srgbClr val="FF0000"/>
                </a:solidFill>
              </a:rPr>
              <a:t>5:1 (Impervious </a:t>
            </a:r>
            <a:r>
              <a:rPr lang="en-US" sz="1800" b="1" dirty="0" err="1" smtClean="0">
                <a:solidFill>
                  <a:srgbClr val="FF0000"/>
                </a:solidFill>
              </a:rPr>
              <a:t>Area:Infiltration</a:t>
            </a:r>
            <a:r>
              <a:rPr lang="en-US" sz="1800" b="1" dirty="0" smtClean="0">
                <a:solidFill>
                  <a:srgbClr val="FF0000"/>
                </a:solidFill>
              </a:rPr>
              <a:t> Area)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Natural, </a:t>
            </a:r>
            <a:r>
              <a:rPr lang="en-US" sz="1800" b="1" dirty="0" err="1" smtClean="0">
                <a:solidFill>
                  <a:srgbClr val="00B050"/>
                </a:solidFill>
              </a:rPr>
              <a:t>Uncompacted</a:t>
            </a:r>
            <a:r>
              <a:rPr lang="en-US" sz="1800" b="1" dirty="0" smtClean="0">
                <a:solidFill>
                  <a:srgbClr val="00B050"/>
                </a:solidFill>
              </a:rPr>
              <a:t> Soils with an Acceptable Infiltration Capacity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Filled with Stone (or Alternative)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Wrapped in Non-Woven </a:t>
            </a:r>
            <a:r>
              <a:rPr lang="en-US" sz="1800" b="1" dirty="0" err="1" smtClean="0">
                <a:solidFill>
                  <a:srgbClr val="00B050"/>
                </a:solidFill>
              </a:rPr>
              <a:t>Geotextile</a:t>
            </a:r>
            <a:endParaRPr lang="en-US" sz="1800" b="1" dirty="0" smtClean="0">
              <a:solidFill>
                <a:srgbClr val="00B050"/>
              </a:solidFill>
            </a:endParaRP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Nearly Level to Level Bottoms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Positive </a:t>
            </a:r>
            <a:r>
              <a:rPr lang="en-US" sz="1800" b="1" dirty="0" err="1" smtClean="0">
                <a:solidFill>
                  <a:srgbClr val="00B050"/>
                </a:solidFill>
              </a:rPr>
              <a:t>Stormwater</a:t>
            </a:r>
            <a:r>
              <a:rPr lang="en-US" sz="1800" b="1" dirty="0" smtClean="0">
                <a:solidFill>
                  <a:srgbClr val="00B050"/>
                </a:solidFill>
              </a:rPr>
              <a:t> Overflow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Protection from Sedimentation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Perforated Pipe Network Along the Bottom for Distribution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Open-Graded, Clean Stone with a Minimum </a:t>
            </a:r>
            <a:r>
              <a:rPr lang="en-US" sz="1800" b="1" dirty="0" smtClean="0">
                <a:solidFill>
                  <a:srgbClr val="FF0000"/>
                </a:solidFill>
              </a:rPr>
              <a:t>40% </a:t>
            </a:r>
            <a:r>
              <a:rPr lang="en-US" sz="1800" b="1" dirty="0" smtClean="0">
                <a:solidFill>
                  <a:srgbClr val="00B050"/>
                </a:solidFill>
              </a:rPr>
              <a:t>Void Space</a:t>
            </a:r>
            <a:endParaRPr lang="en-US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VARIATIONS / TYPES OF POROUS TECHNOLOGIES</a:t>
            </a:r>
            <a:endParaRPr lang="en-US" sz="4800" dirty="0"/>
          </a:p>
        </p:txBody>
      </p:sp>
      <p:sp>
        <p:nvSpPr>
          <p:cNvPr id="25604" name="Rectangle 4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686800" cy="4876800"/>
          </a:xfrm>
        </p:spPr>
        <p:txBody>
          <a:bodyPr>
            <a:normAutofit/>
          </a:bodyPr>
          <a:lstStyle/>
          <a:p>
            <a:r>
              <a:rPr lang="en-US" sz="2600" b="1" dirty="0" smtClean="0"/>
              <a:t>BITUMINOUS ASPHALT</a:t>
            </a:r>
            <a:endParaRPr lang="en-US" sz="2600" b="1" dirty="0"/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Fines Screened / Reduced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Single </a:t>
            </a:r>
            <a:r>
              <a:rPr lang="en-US" sz="1800" b="1" dirty="0" smtClean="0">
                <a:solidFill>
                  <a:srgbClr val="FF0000"/>
                </a:solidFill>
              </a:rPr>
              <a:t>3.5” </a:t>
            </a:r>
            <a:r>
              <a:rPr lang="en-US" sz="1800" b="1" dirty="0" smtClean="0">
                <a:solidFill>
                  <a:srgbClr val="00B050"/>
                </a:solidFill>
              </a:rPr>
              <a:t>Lift, Lightly Rolled to a Finished Depth of </a:t>
            </a:r>
            <a:r>
              <a:rPr lang="en-US" sz="1800" b="1" dirty="0" smtClean="0">
                <a:solidFill>
                  <a:srgbClr val="FF0000"/>
                </a:solidFill>
              </a:rPr>
              <a:t>2.5”</a:t>
            </a:r>
          </a:p>
          <a:p>
            <a:r>
              <a:rPr lang="en-US" sz="2400" b="1" dirty="0" smtClean="0"/>
              <a:t>CONCRETE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Reduced Number of Fines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Coarser Appearance</a:t>
            </a:r>
            <a:endParaRPr lang="en-US" sz="2000" b="1" dirty="0"/>
          </a:p>
          <a:p>
            <a:r>
              <a:rPr lang="en-US" sz="2400" b="1" dirty="0" smtClean="0"/>
              <a:t>PAVER BLOCKS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Interlocking Units Filled with a Pervious Material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Attractiveness / Aesthetics</a:t>
            </a:r>
            <a:endParaRPr lang="en-US" sz="1800" b="1" dirty="0">
              <a:solidFill>
                <a:srgbClr val="00B050"/>
              </a:solidFill>
            </a:endParaRPr>
          </a:p>
          <a:p>
            <a:r>
              <a:rPr lang="en-US" sz="2400" b="1" dirty="0" smtClean="0"/>
              <a:t>REINFORCED TURF AND GRAVEL FILLED GRIDS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Interlocking Structural Units, Containing Voids for Turf Grass Growth / Gravel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Suitable for Both Traffic Loads and Parking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Underlain by a Stone and / or Sand Drainage System</a:t>
            </a:r>
            <a:endParaRPr lang="en-US" sz="1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DESIGN CONSIDERATIONS</a:t>
            </a:r>
            <a:endParaRPr lang="en-US" sz="4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30383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EVALUATION FOR USE SHALL OCCUR </a:t>
            </a:r>
            <a:r>
              <a:rPr lang="en-US" sz="2400" b="1" dirty="0" smtClean="0">
                <a:solidFill>
                  <a:srgbClr val="0000FF"/>
                </a:solidFill>
              </a:rPr>
              <a:t>EARLY </a:t>
            </a:r>
            <a:r>
              <a:rPr lang="en-US" sz="2400" b="1" dirty="0" smtClean="0"/>
              <a:t>IN THE DESIGN PROCESS</a:t>
            </a:r>
          </a:p>
          <a:p>
            <a:r>
              <a:rPr lang="en-US" sz="2400" b="1" dirty="0" smtClean="0"/>
              <a:t>ORIENTATION OF PARKING BAYS ALONG EXISTING CONTOURS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Significantly Reduces the Need for Cut / Fill</a:t>
            </a:r>
          </a:p>
          <a:p>
            <a:r>
              <a:rPr lang="en-US" sz="2400" b="1" dirty="0" smtClean="0"/>
              <a:t>DO </a:t>
            </a:r>
            <a:r>
              <a:rPr lang="en-US" sz="2400" b="1" dirty="0" smtClean="0">
                <a:solidFill>
                  <a:srgbClr val="0000FF"/>
                </a:solidFill>
              </a:rPr>
              <a:t>NOT </a:t>
            </a:r>
            <a:r>
              <a:rPr lang="en-US" sz="2400" b="1" dirty="0" smtClean="0"/>
              <a:t>PLACE ON RECENT FILL AND / OR COMPACTED FILL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Grade Adjustments shall be Done with Stone </a:t>
            </a:r>
            <a:r>
              <a:rPr lang="en-US" sz="1800" b="1" dirty="0" err="1" smtClean="0">
                <a:solidFill>
                  <a:srgbClr val="00B050"/>
                </a:solidFill>
              </a:rPr>
              <a:t>Subbase</a:t>
            </a:r>
            <a:r>
              <a:rPr lang="en-US" sz="1800" b="1" dirty="0" smtClean="0">
                <a:solidFill>
                  <a:srgbClr val="00B050"/>
                </a:solidFill>
              </a:rPr>
              <a:t> Material</a:t>
            </a:r>
          </a:p>
          <a:p>
            <a:r>
              <a:rPr lang="en-US" sz="2400" b="1" dirty="0" smtClean="0"/>
              <a:t>DO </a:t>
            </a:r>
            <a:r>
              <a:rPr lang="en-US" sz="2400" b="1" dirty="0" smtClean="0">
                <a:solidFill>
                  <a:srgbClr val="0000FF"/>
                </a:solidFill>
              </a:rPr>
              <a:t>NOT </a:t>
            </a:r>
            <a:r>
              <a:rPr lang="en-US" sz="2400" b="1" dirty="0" smtClean="0"/>
              <a:t>COMPACT BED BOTTOM</a:t>
            </a:r>
          </a:p>
          <a:p>
            <a:r>
              <a:rPr lang="en-US" sz="2400" b="1" dirty="0" smtClean="0"/>
              <a:t>STONE SUBBASE MATERIAL PLACED IN LIFTS, AND </a:t>
            </a:r>
            <a:r>
              <a:rPr lang="en-US" sz="2400" b="1" dirty="0" smtClean="0">
                <a:solidFill>
                  <a:srgbClr val="0000FF"/>
                </a:solidFill>
              </a:rPr>
              <a:t>LIGHTLY </a:t>
            </a:r>
            <a:r>
              <a:rPr lang="en-US" sz="2400" b="1" dirty="0" smtClean="0"/>
              <a:t>ROLLED</a:t>
            </a:r>
          </a:p>
          <a:p>
            <a:r>
              <a:rPr lang="en-US" sz="2400" b="1" dirty="0" smtClean="0"/>
              <a:t>STONE BED MAY BE USED AS A SEDIMENT BASIN / TRAP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Reduces Overall Site Disturbance</a:t>
            </a:r>
          </a:p>
          <a:p>
            <a:pPr lvl="1"/>
            <a:r>
              <a:rPr lang="en-US" sz="1800" b="1" dirty="0" smtClean="0">
                <a:solidFill>
                  <a:srgbClr val="FF0000"/>
                </a:solidFill>
              </a:rPr>
              <a:t>12” </a:t>
            </a:r>
            <a:r>
              <a:rPr lang="en-US" sz="1800" b="1" dirty="0" smtClean="0">
                <a:solidFill>
                  <a:srgbClr val="00B050"/>
                </a:solidFill>
              </a:rPr>
              <a:t>Buffer Between Sediment Basin / Trap Bottom and Final Bed Bottom Elevation</a:t>
            </a:r>
          </a:p>
          <a:p>
            <a:pPr lvl="1"/>
            <a:r>
              <a:rPr lang="en-US" sz="1800" b="1" dirty="0" smtClean="0">
                <a:solidFill>
                  <a:srgbClr val="00B050"/>
                </a:solidFill>
              </a:rPr>
              <a:t>Sediment shall be Removed as Part of Sediment Basin / Trap Conversion</a:t>
            </a:r>
            <a:endParaRPr lang="en-US" sz="24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865</TotalTime>
  <Words>1065</Words>
  <Application>Microsoft Office PowerPoint</Application>
  <PresentationFormat>On-screen Show (4:3)</PresentationFormat>
  <Paragraphs>172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Franklin Gothic Book</vt:lpstr>
      <vt:lpstr>Franklin Gothic Medium</vt:lpstr>
      <vt:lpstr>Garamond</vt:lpstr>
      <vt:lpstr>Wingdings 2</vt:lpstr>
      <vt:lpstr>Trek</vt:lpstr>
      <vt:lpstr>LIMITING IMPERVIOUS SURFACE COVERAGE USING POROUS TECHNOLOGIES</vt:lpstr>
      <vt:lpstr>PowerPoint Presentation</vt:lpstr>
      <vt:lpstr>WHAT IS PERVIOUS PAVEMENT?</vt:lpstr>
      <vt:lpstr>POtEnTIal applications</vt:lpstr>
      <vt:lpstr>STORMWATER FUNCTIONS</vt:lpstr>
      <vt:lpstr>dEtAIled stORmwater functions</vt:lpstr>
      <vt:lpstr>KEY DESIGN ELEMENTS</vt:lpstr>
      <vt:lpstr>VARIATIONS / TYPES OF POROUS TECHNOLOGIES</vt:lpstr>
      <vt:lpstr>DESIGN CONSIDERATIONS</vt:lpstr>
      <vt:lpstr>DESIGN CONSIDERATIONS (CONT.)</vt:lpstr>
      <vt:lpstr>DESIGN CONSIDERATIONS (CONT.)</vt:lpstr>
      <vt:lpstr>DEsIGn consideRAtions (cont.)</vt:lpstr>
      <vt:lpstr>DEsIgn considerations (cont.)</vt:lpstr>
      <vt:lpstr>CONSTRUCTION SEQUENCE</vt:lpstr>
      <vt:lpstr>LONG-TERM OPERATION AND MAINTENANCE</vt:lpstr>
      <vt:lpstr>COST ISSUES</vt:lpstr>
      <vt:lpstr>Q&amp;A / PROGRAM EVALUATION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EROSION AND SEDIMENT CONTROLS for IN-CHANNEL WORK</dc:title>
  <dc:creator>Deb</dc:creator>
  <cp:lastModifiedBy>Snyder, Richard L.</cp:lastModifiedBy>
  <cp:revision>64</cp:revision>
  <cp:lastPrinted>2017-05-02T20:01:54Z</cp:lastPrinted>
  <dcterms:created xsi:type="dcterms:W3CDTF">2009-03-29T22:45:29Z</dcterms:created>
  <dcterms:modified xsi:type="dcterms:W3CDTF">2017-05-02T20:02:07Z</dcterms:modified>
</cp:coreProperties>
</file>